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431" r:id="rId2"/>
    <p:sldId id="468" r:id="rId3"/>
    <p:sldId id="379" r:id="rId4"/>
    <p:sldId id="479" r:id="rId5"/>
    <p:sldId id="480" r:id="rId6"/>
    <p:sldId id="481" r:id="rId7"/>
    <p:sldId id="482" r:id="rId8"/>
    <p:sldId id="483" r:id="rId9"/>
    <p:sldId id="484" r:id="rId10"/>
    <p:sldId id="485" r:id="rId11"/>
    <p:sldId id="487" r:id="rId12"/>
    <p:sldId id="507" r:id="rId13"/>
    <p:sldId id="50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B8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45"/>
    <p:restoredTop sz="94694"/>
  </p:normalViewPr>
  <p:slideViewPr>
    <p:cSldViewPr snapToGrid="0" snapToObjects="1">
      <p:cViewPr varScale="1">
        <p:scale>
          <a:sx n="67" d="100"/>
          <a:sy n="67" d="100"/>
        </p:scale>
        <p:origin x="50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CB896-CE1E-F54C-8A11-28D9D59DAECB}" type="datetimeFigureOut">
              <a:rPr lang="en-US" smtClean="0"/>
              <a:t>10/18/2022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6DBBE-0EDF-F849-9D8B-304DACAC88AD}" type="slidenum">
              <a:rPr lang="en-US" smtClean="0"/>
              <a:t>‹#›</a:t>
            </a:fld>
            <a:endParaRPr lang="en-US"/>
          </a:p>
        </p:txBody>
      </p:sp>
    </p:spTree>
    <p:extLst>
      <p:ext uri="{BB962C8B-B14F-4D97-AF65-F5344CB8AC3E}">
        <p14:creationId xmlns:p14="http://schemas.microsoft.com/office/powerpoint/2010/main" val="27263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4FDD084E-B56C-244B-8BFE-066808146F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858C3867-9576-1B48-A72D-F7EABABD70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316" name="Slide Number Placeholder 3">
            <a:extLst>
              <a:ext uri="{FF2B5EF4-FFF2-40B4-BE49-F238E27FC236}">
                <a16:creationId xmlns:a16="http://schemas.microsoft.com/office/drawing/2014/main" id="{93BA08B3-B90B-6C4E-812F-782CB4A9E8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9538A13-3048-224E-8F4D-4833A79D7D6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BDD4C9D3-3E44-CD4D-B60C-5B7ECCB490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D58EF3BD-8B11-CA4F-BB60-AE726CAEC9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4996" name="Slide Number Placeholder 3">
            <a:extLst>
              <a:ext uri="{FF2B5EF4-FFF2-40B4-BE49-F238E27FC236}">
                <a16:creationId xmlns:a16="http://schemas.microsoft.com/office/drawing/2014/main" id="{499EA666-D50E-F144-B992-F697BB9AD2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8B280AA-FEF5-334D-8CFF-AA9C9B686EA3}" type="slidenum">
              <a:rPr lang="en-US" altLang="en-US"/>
              <a:pPr/>
              <a:t>12</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BDD4C9D3-3E44-CD4D-B60C-5B7ECCB490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D58EF3BD-8B11-CA4F-BB60-AE726CAEC9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4996" name="Slide Number Placeholder 3">
            <a:extLst>
              <a:ext uri="{FF2B5EF4-FFF2-40B4-BE49-F238E27FC236}">
                <a16:creationId xmlns:a16="http://schemas.microsoft.com/office/drawing/2014/main" id="{499EA666-D50E-F144-B992-F697BB9AD2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8B280AA-FEF5-334D-8CFF-AA9C9B686EA3}" type="slidenum">
              <a:rPr lang="en-US" altLang="en-US"/>
              <a:pPr/>
              <a:t>13</a:t>
            </a:fld>
            <a:endParaRPr lang="en-US" altLang="en-US"/>
          </a:p>
        </p:txBody>
      </p:sp>
    </p:spTree>
    <p:extLst>
      <p:ext uri="{BB962C8B-B14F-4D97-AF65-F5344CB8AC3E}">
        <p14:creationId xmlns:p14="http://schemas.microsoft.com/office/powerpoint/2010/main" val="3319689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57D8EA4F-6E05-764F-BE60-D20597E135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1F44EDD2-9ECB-124F-9FAA-3226822D9B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460" name="Slide Number Placeholder 3">
            <a:extLst>
              <a:ext uri="{FF2B5EF4-FFF2-40B4-BE49-F238E27FC236}">
                <a16:creationId xmlns:a16="http://schemas.microsoft.com/office/drawing/2014/main" id="{1A608C01-0D1E-FE43-9E9D-863A0017DD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A0E2045-3FC7-CE43-87FC-DF24CE65FB89}" type="slidenum">
              <a:rPr lang="en-US" altLang="en-US"/>
              <a:pPr/>
              <a:t>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1F2326DC-0C16-6247-9148-897EC98F71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C691A8D1-3C10-644B-8CB7-7BF39A21F9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Slide Number Placeholder 3">
            <a:extLst>
              <a:ext uri="{FF2B5EF4-FFF2-40B4-BE49-F238E27FC236}">
                <a16:creationId xmlns:a16="http://schemas.microsoft.com/office/drawing/2014/main" id="{F03F3E96-B2A8-3745-970F-DCA33A15B6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866BC4E-908C-4146-937F-3CDB7646630B}" type="slidenum">
              <a:rPr lang="en-US" altLang="en-US"/>
              <a:pPr/>
              <a:t>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BE63F3B5-F44B-D141-99F9-EBBC942611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D210E9E4-0868-394F-A4E0-D28F5905CA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556" name="Slide Number Placeholder 3">
            <a:extLst>
              <a:ext uri="{FF2B5EF4-FFF2-40B4-BE49-F238E27FC236}">
                <a16:creationId xmlns:a16="http://schemas.microsoft.com/office/drawing/2014/main" id="{817ACDF4-7071-8D4A-A53E-DB1E1699C2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BD32913-BAE5-B042-979E-AD8F51442B2A}" type="slidenum">
              <a:rPr lang="en-US" altLang="en-US"/>
              <a:pPr/>
              <a:t>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8FFAD918-167E-704C-BB5B-F44E3C1FEE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335CF544-1002-8746-AB33-824FCB5586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5604" name="Slide Number Placeholder 3">
            <a:extLst>
              <a:ext uri="{FF2B5EF4-FFF2-40B4-BE49-F238E27FC236}">
                <a16:creationId xmlns:a16="http://schemas.microsoft.com/office/drawing/2014/main" id="{438B00E3-1E6D-1B41-9A52-9CD1E35FE7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7D0B955-516C-AD42-8D76-7007404E7F1B}" type="slidenum">
              <a:rPr lang="en-US" altLang="en-US"/>
              <a:pPr/>
              <a:t>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9B0C0D8D-631D-CE41-A14A-479DCA1832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BCFD5995-4F18-9F44-8DB7-E5DF528E62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7652" name="Slide Number Placeholder 3">
            <a:extLst>
              <a:ext uri="{FF2B5EF4-FFF2-40B4-BE49-F238E27FC236}">
                <a16:creationId xmlns:a16="http://schemas.microsoft.com/office/drawing/2014/main" id="{24A5D300-0FFD-274F-89BD-A00E910579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3983BE0-61A3-8D43-8EE1-2CE44914D649}" type="slidenum">
              <a:rPr lang="en-US" altLang="en-US"/>
              <a:pPr/>
              <a:t>8</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5F5A3B0-D05B-D64F-8D96-4381586004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4BB48E6C-5C93-B24A-AA01-FE68F61B88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700" name="Slide Number Placeholder 3">
            <a:extLst>
              <a:ext uri="{FF2B5EF4-FFF2-40B4-BE49-F238E27FC236}">
                <a16:creationId xmlns:a16="http://schemas.microsoft.com/office/drawing/2014/main" id="{7CD45D24-C4EE-8C4D-AA8F-1F7925A021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6C5DCFD-18D6-C94E-B619-B05A55C10B40}" type="slidenum">
              <a:rPr lang="en-US" altLang="en-US"/>
              <a:pPr/>
              <a:t>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1853018F-3679-2F43-8923-C0A8B5728A9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1CCFFE5F-2CA1-394C-942D-1700FA4815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1748" name="Slide Number Placeholder 3">
            <a:extLst>
              <a:ext uri="{FF2B5EF4-FFF2-40B4-BE49-F238E27FC236}">
                <a16:creationId xmlns:a16="http://schemas.microsoft.com/office/drawing/2014/main" id="{9D90311C-8EE1-DE45-82E4-D59D147D39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06DBB98-6C1E-C442-BE23-AE02AB7733A9}" type="slidenum">
              <a:rPr lang="en-US" altLang="en-US"/>
              <a:pPr/>
              <a:t>10</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ADF32E5F-81DB-E949-B853-4A72021E61C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D286B1D6-29B6-B04A-ACF8-61AA7C78BF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5844" name="Slide Number Placeholder 3">
            <a:extLst>
              <a:ext uri="{FF2B5EF4-FFF2-40B4-BE49-F238E27FC236}">
                <a16:creationId xmlns:a16="http://schemas.microsoft.com/office/drawing/2014/main" id="{B475964B-97BB-0B49-870B-00B389192F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A814C3D-75BE-DF4A-9111-6DE2C786AD6D}" type="slidenum">
              <a:rPr lang="en-US" altLang="en-US">
                <a:solidFill>
                  <a:srgbClr val="000000"/>
                </a:solidFill>
              </a:rPr>
              <a:pPr/>
              <a:t>11</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77A1F-0F96-4043-928D-1835E0EF0E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A4C009-B2DE-ED44-9D9D-A8E53EFB80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90B3FF-8343-7B49-ACE9-53D5396DEBA6}"/>
              </a:ext>
            </a:extLst>
          </p:cNvPr>
          <p:cNvSpPr>
            <a:spLocks noGrp="1"/>
          </p:cNvSpPr>
          <p:nvPr>
            <p:ph type="dt" sz="half" idx="10"/>
          </p:nvPr>
        </p:nvSpPr>
        <p:spPr/>
        <p:txBody>
          <a:bodyPr/>
          <a:lstStyle/>
          <a:p>
            <a:fld id="{306491CD-9CFF-6E40-8219-129200334D82}" type="datetimeFigureOut">
              <a:rPr lang="en-US" smtClean="0"/>
              <a:t>10/18/2022</a:t>
            </a:fld>
            <a:endParaRPr lang="en-US"/>
          </a:p>
        </p:txBody>
      </p:sp>
      <p:sp>
        <p:nvSpPr>
          <p:cNvPr id="5" name="Footer Placeholder 4">
            <a:extLst>
              <a:ext uri="{FF2B5EF4-FFF2-40B4-BE49-F238E27FC236}">
                <a16:creationId xmlns:a16="http://schemas.microsoft.com/office/drawing/2014/main" id="{A589040B-18E3-8445-A2BE-B1C379B45B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87266D-0357-6E49-89E1-D5E2ED6087A9}"/>
              </a:ext>
            </a:extLst>
          </p:cNvPr>
          <p:cNvSpPr>
            <a:spLocks noGrp="1"/>
          </p:cNvSpPr>
          <p:nvPr>
            <p:ph type="sldNum" sz="quarter" idx="12"/>
          </p:nvPr>
        </p:nvSpPr>
        <p:spPr/>
        <p:txBody>
          <a:bodyPr/>
          <a:lstStyle/>
          <a:p>
            <a:fld id="{DAA2626D-767B-B744-A14C-1BD109FD7170}" type="slidenum">
              <a:rPr lang="en-US" smtClean="0"/>
              <a:t>‹#›</a:t>
            </a:fld>
            <a:endParaRPr lang="en-US"/>
          </a:p>
        </p:txBody>
      </p:sp>
    </p:spTree>
    <p:extLst>
      <p:ext uri="{BB962C8B-B14F-4D97-AF65-F5344CB8AC3E}">
        <p14:creationId xmlns:p14="http://schemas.microsoft.com/office/powerpoint/2010/main" val="3680183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97A4D-F30A-F041-898B-605C8304A5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995762-60A5-2444-991F-9D451753DA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8BA530-B38C-EE44-9C72-357C8CCC5D18}"/>
              </a:ext>
            </a:extLst>
          </p:cNvPr>
          <p:cNvSpPr>
            <a:spLocks noGrp="1"/>
          </p:cNvSpPr>
          <p:nvPr>
            <p:ph type="dt" sz="half" idx="10"/>
          </p:nvPr>
        </p:nvSpPr>
        <p:spPr/>
        <p:txBody>
          <a:bodyPr/>
          <a:lstStyle/>
          <a:p>
            <a:fld id="{306491CD-9CFF-6E40-8219-129200334D82}" type="datetimeFigureOut">
              <a:rPr lang="en-US" smtClean="0"/>
              <a:t>10/18/2022</a:t>
            </a:fld>
            <a:endParaRPr lang="en-US"/>
          </a:p>
        </p:txBody>
      </p:sp>
      <p:sp>
        <p:nvSpPr>
          <p:cNvPr id="5" name="Footer Placeholder 4">
            <a:extLst>
              <a:ext uri="{FF2B5EF4-FFF2-40B4-BE49-F238E27FC236}">
                <a16:creationId xmlns:a16="http://schemas.microsoft.com/office/drawing/2014/main" id="{38DAFB58-74CA-3D41-975F-56E88037EE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6184E-3D0D-CA46-8131-147063D409C3}"/>
              </a:ext>
            </a:extLst>
          </p:cNvPr>
          <p:cNvSpPr>
            <a:spLocks noGrp="1"/>
          </p:cNvSpPr>
          <p:nvPr>
            <p:ph type="sldNum" sz="quarter" idx="12"/>
          </p:nvPr>
        </p:nvSpPr>
        <p:spPr/>
        <p:txBody>
          <a:bodyPr/>
          <a:lstStyle/>
          <a:p>
            <a:fld id="{DAA2626D-767B-B744-A14C-1BD109FD7170}" type="slidenum">
              <a:rPr lang="en-US" smtClean="0"/>
              <a:t>‹#›</a:t>
            </a:fld>
            <a:endParaRPr lang="en-US"/>
          </a:p>
        </p:txBody>
      </p:sp>
    </p:spTree>
    <p:extLst>
      <p:ext uri="{BB962C8B-B14F-4D97-AF65-F5344CB8AC3E}">
        <p14:creationId xmlns:p14="http://schemas.microsoft.com/office/powerpoint/2010/main" val="686496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2AD44C-E7EE-404B-B345-2DE8FE3EFD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5328C9-C160-7044-A8E2-E2D09AA969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E1EF5A-54E6-DD40-90CC-361DD0577598}"/>
              </a:ext>
            </a:extLst>
          </p:cNvPr>
          <p:cNvSpPr>
            <a:spLocks noGrp="1"/>
          </p:cNvSpPr>
          <p:nvPr>
            <p:ph type="dt" sz="half" idx="10"/>
          </p:nvPr>
        </p:nvSpPr>
        <p:spPr/>
        <p:txBody>
          <a:bodyPr/>
          <a:lstStyle/>
          <a:p>
            <a:fld id="{306491CD-9CFF-6E40-8219-129200334D82}" type="datetimeFigureOut">
              <a:rPr lang="en-US" smtClean="0"/>
              <a:t>10/18/2022</a:t>
            </a:fld>
            <a:endParaRPr lang="en-US"/>
          </a:p>
        </p:txBody>
      </p:sp>
      <p:sp>
        <p:nvSpPr>
          <p:cNvPr id="5" name="Footer Placeholder 4">
            <a:extLst>
              <a:ext uri="{FF2B5EF4-FFF2-40B4-BE49-F238E27FC236}">
                <a16:creationId xmlns:a16="http://schemas.microsoft.com/office/drawing/2014/main" id="{CD7BC484-7CB1-5C47-ABD3-035DD21EA5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DD04EA-30E4-5147-8B67-30F179850D3D}"/>
              </a:ext>
            </a:extLst>
          </p:cNvPr>
          <p:cNvSpPr>
            <a:spLocks noGrp="1"/>
          </p:cNvSpPr>
          <p:nvPr>
            <p:ph type="sldNum" sz="quarter" idx="12"/>
          </p:nvPr>
        </p:nvSpPr>
        <p:spPr/>
        <p:txBody>
          <a:bodyPr/>
          <a:lstStyle/>
          <a:p>
            <a:fld id="{DAA2626D-767B-B744-A14C-1BD109FD7170}" type="slidenum">
              <a:rPr lang="en-US" smtClean="0"/>
              <a:t>‹#›</a:t>
            </a:fld>
            <a:endParaRPr lang="en-US"/>
          </a:p>
        </p:txBody>
      </p:sp>
    </p:spTree>
    <p:extLst>
      <p:ext uri="{BB962C8B-B14F-4D97-AF65-F5344CB8AC3E}">
        <p14:creationId xmlns:p14="http://schemas.microsoft.com/office/powerpoint/2010/main" val="3716885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sz="half" idx="1"/>
          </p:nvPr>
        </p:nvSpPr>
        <p:spPr>
          <a:xfrm>
            <a:off x="508000" y="2590801"/>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6096000" y="2590801"/>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446051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A06CB-317C-0B45-8723-5254ACD326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A41BFF-4757-FA43-94B2-8856843780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67B1D8-3099-E84E-9BBE-D05982B1F374}"/>
              </a:ext>
            </a:extLst>
          </p:cNvPr>
          <p:cNvSpPr>
            <a:spLocks noGrp="1"/>
          </p:cNvSpPr>
          <p:nvPr>
            <p:ph type="dt" sz="half" idx="10"/>
          </p:nvPr>
        </p:nvSpPr>
        <p:spPr/>
        <p:txBody>
          <a:bodyPr/>
          <a:lstStyle/>
          <a:p>
            <a:fld id="{306491CD-9CFF-6E40-8219-129200334D82}" type="datetimeFigureOut">
              <a:rPr lang="en-US" smtClean="0"/>
              <a:t>10/18/2022</a:t>
            </a:fld>
            <a:endParaRPr lang="en-US"/>
          </a:p>
        </p:txBody>
      </p:sp>
      <p:sp>
        <p:nvSpPr>
          <p:cNvPr id="5" name="Footer Placeholder 4">
            <a:extLst>
              <a:ext uri="{FF2B5EF4-FFF2-40B4-BE49-F238E27FC236}">
                <a16:creationId xmlns:a16="http://schemas.microsoft.com/office/drawing/2014/main" id="{0E733BE5-7229-3A4A-A78A-7D560B482D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A76F53-CF5C-1A47-8CD5-C76738E467C3}"/>
              </a:ext>
            </a:extLst>
          </p:cNvPr>
          <p:cNvSpPr>
            <a:spLocks noGrp="1"/>
          </p:cNvSpPr>
          <p:nvPr>
            <p:ph type="sldNum" sz="quarter" idx="12"/>
          </p:nvPr>
        </p:nvSpPr>
        <p:spPr/>
        <p:txBody>
          <a:bodyPr/>
          <a:lstStyle/>
          <a:p>
            <a:fld id="{DAA2626D-767B-B744-A14C-1BD109FD7170}" type="slidenum">
              <a:rPr lang="en-US" smtClean="0"/>
              <a:t>‹#›</a:t>
            </a:fld>
            <a:endParaRPr lang="en-US"/>
          </a:p>
        </p:txBody>
      </p:sp>
    </p:spTree>
    <p:extLst>
      <p:ext uri="{BB962C8B-B14F-4D97-AF65-F5344CB8AC3E}">
        <p14:creationId xmlns:p14="http://schemas.microsoft.com/office/powerpoint/2010/main" val="976484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49868-562E-3849-BB48-4685A48DD9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57D1CB-AAE9-634D-B47F-0566E1F16C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CB5B0B-A66D-9149-9F07-F2DD1D8EC096}"/>
              </a:ext>
            </a:extLst>
          </p:cNvPr>
          <p:cNvSpPr>
            <a:spLocks noGrp="1"/>
          </p:cNvSpPr>
          <p:nvPr>
            <p:ph type="dt" sz="half" idx="10"/>
          </p:nvPr>
        </p:nvSpPr>
        <p:spPr/>
        <p:txBody>
          <a:bodyPr/>
          <a:lstStyle/>
          <a:p>
            <a:fld id="{306491CD-9CFF-6E40-8219-129200334D82}" type="datetimeFigureOut">
              <a:rPr lang="en-US" smtClean="0"/>
              <a:t>10/18/2022</a:t>
            </a:fld>
            <a:endParaRPr lang="en-US"/>
          </a:p>
        </p:txBody>
      </p:sp>
      <p:sp>
        <p:nvSpPr>
          <p:cNvPr id="5" name="Footer Placeholder 4">
            <a:extLst>
              <a:ext uri="{FF2B5EF4-FFF2-40B4-BE49-F238E27FC236}">
                <a16:creationId xmlns:a16="http://schemas.microsoft.com/office/drawing/2014/main" id="{E9DDA98C-F543-904D-9FED-77432E19C7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1AADF9-BAEB-2C44-9E5C-221D6B1F3FE0}"/>
              </a:ext>
            </a:extLst>
          </p:cNvPr>
          <p:cNvSpPr>
            <a:spLocks noGrp="1"/>
          </p:cNvSpPr>
          <p:nvPr>
            <p:ph type="sldNum" sz="quarter" idx="12"/>
          </p:nvPr>
        </p:nvSpPr>
        <p:spPr/>
        <p:txBody>
          <a:bodyPr/>
          <a:lstStyle/>
          <a:p>
            <a:fld id="{DAA2626D-767B-B744-A14C-1BD109FD7170}" type="slidenum">
              <a:rPr lang="en-US" smtClean="0"/>
              <a:t>‹#›</a:t>
            </a:fld>
            <a:endParaRPr lang="en-US"/>
          </a:p>
        </p:txBody>
      </p:sp>
    </p:spTree>
    <p:extLst>
      <p:ext uri="{BB962C8B-B14F-4D97-AF65-F5344CB8AC3E}">
        <p14:creationId xmlns:p14="http://schemas.microsoft.com/office/powerpoint/2010/main" val="166404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A76C6-2A72-BC4C-A487-6996911972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897922-895C-EF4C-B722-035EFD8E6B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AD48A9-90A0-034E-82D5-B4061EE450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E9C432-E06E-5B40-963C-100CD1EA8CBF}"/>
              </a:ext>
            </a:extLst>
          </p:cNvPr>
          <p:cNvSpPr>
            <a:spLocks noGrp="1"/>
          </p:cNvSpPr>
          <p:nvPr>
            <p:ph type="dt" sz="half" idx="10"/>
          </p:nvPr>
        </p:nvSpPr>
        <p:spPr/>
        <p:txBody>
          <a:bodyPr/>
          <a:lstStyle/>
          <a:p>
            <a:fld id="{306491CD-9CFF-6E40-8219-129200334D82}" type="datetimeFigureOut">
              <a:rPr lang="en-US" smtClean="0"/>
              <a:t>10/18/2022</a:t>
            </a:fld>
            <a:endParaRPr lang="en-US"/>
          </a:p>
        </p:txBody>
      </p:sp>
      <p:sp>
        <p:nvSpPr>
          <p:cNvPr id="6" name="Footer Placeholder 5">
            <a:extLst>
              <a:ext uri="{FF2B5EF4-FFF2-40B4-BE49-F238E27FC236}">
                <a16:creationId xmlns:a16="http://schemas.microsoft.com/office/drawing/2014/main" id="{DB259074-1B04-ED48-B6C6-0F1E1713A3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E53260-C792-AB49-88AC-76B98809A5E7}"/>
              </a:ext>
            </a:extLst>
          </p:cNvPr>
          <p:cNvSpPr>
            <a:spLocks noGrp="1"/>
          </p:cNvSpPr>
          <p:nvPr>
            <p:ph type="sldNum" sz="quarter" idx="12"/>
          </p:nvPr>
        </p:nvSpPr>
        <p:spPr/>
        <p:txBody>
          <a:bodyPr/>
          <a:lstStyle/>
          <a:p>
            <a:fld id="{DAA2626D-767B-B744-A14C-1BD109FD7170}" type="slidenum">
              <a:rPr lang="en-US" smtClean="0"/>
              <a:t>‹#›</a:t>
            </a:fld>
            <a:endParaRPr lang="en-US"/>
          </a:p>
        </p:txBody>
      </p:sp>
    </p:spTree>
    <p:extLst>
      <p:ext uri="{BB962C8B-B14F-4D97-AF65-F5344CB8AC3E}">
        <p14:creationId xmlns:p14="http://schemas.microsoft.com/office/powerpoint/2010/main" val="2543668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59929-4F90-8E43-BFD8-63E2FED7AD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4A5494-BD8D-8847-BE76-96E14E30E5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7D336C-622D-E846-A33C-DC69FE1AD0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3E15E5-3780-A042-ADA2-EC10988FBF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7E7B64-951D-884D-80A5-60D7C81CBE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F7074B-DCE8-214B-962D-33CB093715CA}"/>
              </a:ext>
            </a:extLst>
          </p:cNvPr>
          <p:cNvSpPr>
            <a:spLocks noGrp="1"/>
          </p:cNvSpPr>
          <p:nvPr>
            <p:ph type="dt" sz="half" idx="10"/>
          </p:nvPr>
        </p:nvSpPr>
        <p:spPr/>
        <p:txBody>
          <a:bodyPr/>
          <a:lstStyle/>
          <a:p>
            <a:fld id="{306491CD-9CFF-6E40-8219-129200334D82}" type="datetimeFigureOut">
              <a:rPr lang="en-US" smtClean="0"/>
              <a:t>10/18/2022</a:t>
            </a:fld>
            <a:endParaRPr lang="en-US"/>
          </a:p>
        </p:txBody>
      </p:sp>
      <p:sp>
        <p:nvSpPr>
          <p:cNvPr id="8" name="Footer Placeholder 7">
            <a:extLst>
              <a:ext uri="{FF2B5EF4-FFF2-40B4-BE49-F238E27FC236}">
                <a16:creationId xmlns:a16="http://schemas.microsoft.com/office/drawing/2014/main" id="{78C393D4-FAFE-3249-91C0-116EF8DF77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21C647-CDC9-AF4B-B852-E8CF20F7D63A}"/>
              </a:ext>
            </a:extLst>
          </p:cNvPr>
          <p:cNvSpPr>
            <a:spLocks noGrp="1"/>
          </p:cNvSpPr>
          <p:nvPr>
            <p:ph type="sldNum" sz="quarter" idx="12"/>
          </p:nvPr>
        </p:nvSpPr>
        <p:spPr/>
        <p:txBody>
          <a:bodyPr/>
          <a:lstStyle/>
          <a:p>
            <a:fld id="{DAA2626D-767B-B744-A14C-1BD109FD7170}" type="slidenum">
              <a:rPr lang="en-US" smtClean="0"/>
              <a:t>‹#›</a:t>
            </a:fld>
            <a:endParaRPr lang="en-US"/>
          </a:p>
        </p:txBody>
      </p:sp>
    </p:spTree>
    <p:extLst>
      <p:ext uri="{BB962C8B-B14F-4D97-AF65-F5344CB8AC3E}">
        <p14:creationId xmlns:p14="http://schemas.microsoft.com/office/powerpoint/2010/main" val="2452441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18EE5-AF99-3B4E-ADCA-C49387346F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D3E94D-6327-0443-9A54-281BD94B363D}"/>
              </a:ext>
            </a:extLst>
          </p:cNvPr>
          <p:cNvSpPr>
            <a:spLocks noGrp="1"/>
          </p:cNvSpPr>
          <p:nvPr>
            <p:ph type="dt" sz="half" idx="10"/>
          </p:nvPr>
        </p:nvSpPr>
        <p:spPr/>
        <p:txBody>
          <a:bodyPr/>
          <a:lstStyle/>
          <a:p>
            <a:fld id="{306491CD-9CFF-6E40-8219-129200334D82}" type="datetimeFigureOut">
              <a:rPr lang="en-US" smtClean="0"/>
              <a:t>10/18/2022</a:t>
            </a:fld>
            <a:endParaRPr lang="en-US"/>
          </a:p>
        </p:txBody>
      </p:sp>
      <p:sp>
        <p:nvSpPr>
          <p:cNvPr id="4" name="Footer Placeholder 3">
            <a:extLst>
              <a:ext uri="{FF2B5EF4-FFF2-40B4-BE49-F238E27FC236}">
                <a16:creationId xmlns:a16="http://schemas.microsoft.com/office/drawing/2014/main" id="{F44E8DD1-F981-4F44-AD40-74EFC50FE1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848473-FF6E-0A4C-BBFA-C3D2CA7C4970}"/>
              </a:ext>
            </a:extLst>
          </p:cNvPr>
          <p:cNvSpPr>
            <a:spLocks noGrp="1"/>
          </p:cNvSpPr>
          <p:nvPr>
            <p:ph type="sldNum" sz="quarter" idx="12"/>
          </p:nvPr>
        </p:nvSpPr>
        <p:spPr/>
        <p:txBody>
          <a:bodyPr/>
          <a:lstStyle/>
          <a:p>
            <a:fld id="{DAA2626D-767B-B744-A14C-1BD109FD7170}" type="slidenum">
              <a:rPr lang="en-US" smtClean="0"/>
              <a:t>‹#›</a:t>
            </a:fld>
            <a:endParaRPr lang="en-US"/>
          </a:p>
        </p:txBody>
      </p:sp>
    </p:spTree>
    <p:extLst>
      <p:ext uri="{BB962C8B-B14F-4D97-AF65-F5344CB8AC3E}">
        <p14:creationId xmlns:p14="http://schemas.microsoft.com/office/powerpoint/2010/main" val="297224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0D5F64-333F-5B45-90C3-185EA16663D5}"/>
              </a:ext>
            </a:extLst>
          </p:cNvPr>
          <p:cNvSpPr>
            <a:spLocks noGrp="1"/>
          </p:cNvSpPr>
          <p:nvPr>
            <p:ph type="dt" sz="half" idx="10"/>
          </p:nvPr>
        </p:nvSpPr>
        <p:spPr/>
        <p:txBody>
          <a:bodyPr/>
          <a:lstStyle/>
          <a:p>
            <a:fld id="{306491CD-9CFF-6E40-8219-129200334D82}" type="datetimeFigureOut">
              <a:rPr lang="en-US" smtClean="0"/>
              <a:t>10/18/2022</a:t>
            </a:fld>
            <a:endParaRPr lang="en-US"/>
          </a:p>
        </p:txBody>
      </p:sp>
      <p:sp>
        <p:nvSpPr>
          <p:cNvPr id="3" name="Footer Placeholder 2">
            <a:extLst>
              <a:ext uri="{FF2B5EF4-FFF2-40B4-BE49-F238E27FC236}">
                <a16:creationId xmlns:a16="http://schemas.microsoft.com/office/drawing/2014/main" id="{57CC0DFF-57F9-D24D-AB5D-1972A57FE2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DE568F-6B4D-F640-9227-E22F2566E8AF}"/>
              </a:ext>
            </a:extLst>
          </p:cNvPr>
          <p:cNvSpPr>
            <a:spLocks noGrp="1"/>
          </p:cNvSpPr>
          <p:nvPr>
            <p:ph type="sldNum" sz="quarter" idx="12"/>
          </p:nvPr>
        </p:nvSpPr>
        <p:spPr/>
        <p:txBody>
          <a:bodyPr/>
          <a:lstStyle/>
          <a:p>
            <a:fld id="{DAA2626D-767B-B744-A14C-1BD109FD7170}" type="slidenum">
              <a:rPr lang="en-US" smtClean="0"/>
              <a:t>‹#›</a:t>
            </a:fld>
            <a:endParaRPr lang="en-US"/>
          </a:p>
        </p:txBody>
      </p:sp>
    </p:spTree>
    <p:extLst>
      <p:ext uri="{BB962C8B-B14F-4D97-AF65-F5344CB8AC3E}">
        <p14:creationId xmlns:p14="http://schemas.microsoft.com/office/powerpoint/2010/main" val="2005405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F9DE5-69CA-F442-B97E-4D02A72AA4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E2B975-621F-0245-A795-8695595080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B083D5-8909-0640-95CA-B453EF4975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DC9BEC-8916-934C-AF15-133CEA65878E}"/>
              </a:ext>
            </a:extLst>
          </p:cNvPr>
          <p:cNvSpPr>
            <a:spLocks noGrp="1"/>
          </p:cNvSpPr>
          <p:nvPr>
            <p:ph type="dt" sz="half" idx="10"/>
          </p:nvPr>
        </p:nvSpPr>
        <p:spPr/>
        <p:txBody>
          <a:bodyPr/>
          <a:lstStyle/>
          <a:p>
            <a:fld id="{306491CD-9CFF-6E40-8219-129200334D82}" type="datetimeFigureOut">
              <a:rPr lang="en-US" smtClean="0"/>
              <a:t>10/18/2022</a:t>
            </a:fld>
            <a:endParaRPr lang="en-US"/>
          </a:p>
        </p:txBody>
      </p:sp>
      <p:sp>
        <p:nvSpPr>
          <p:cNvPr id="6" name="Footer Placeholder 5">
            <a:extLst>
              <a:ext uri="{FF2B5EF4-FFF2-40B4-BE49-F238E27FC236}">
                <a16:creationId xmlns:a16="http://schemas.microsoft.com/office/drawing/2014/main" id="{B557DA2E-FC2F-6F41-ADA5-2F4AB36D6D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D09070-A848-2D48-8943-2E119E75A58F}"/>
              </a:ext>
            </a:extLst>
          </p:cNvPr>
          <p:cNvSpPr>
            <a:spLocks noGrp="1"/>
          </p:cNvSpPr>
          <p:nvPr>
            <p:ph type="sldNum" sz="quarter" idx="12"/>
          </p:nvPr>
        </p:nvSpPr>
        <p:spPr/>
        <p:txBody>
          <a:bodyPr/>
          <a:lstStyle/>
          <a:p>
            <a:fld id="{DAA2626D-767B-B744-A14C-1BD109FD7170}" type="slidenum">
              <a:rPr lang="en-US" smtClean="0"/>
              <a:t>‹#›</a:t>
            </a:fld>
            <a:endParaRPr lang="en-US"/>
          </a:p>
        </p:txBody>
      </p:sp>
    </p:spTree>
    <p:extLst>
      <p:ext uri="{BB962C8B-B14F-4D97-AF65-F5344CB8AC3E}">
        <p14:creationId xmlns:p14="http://schemas.microsoft.com/office/powerpoint/2010/main" val="3793283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A77D1-DA4B-0A4F-8BF4-7417A7075D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F42207-E979-C841-9411-5091F2C44E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F14934-6A88-CE4D-A66E-AADE0E99CB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8F0D4E-700F-9F48-9A25-A3857321F59C}"/>
              </a:ext>
            </a:extLst>
          </p:cNvPr>
          <p:cNvSpPr>
            <a:spLocks noGrp="1"/>
          </p:cNvSpPr>
          <p:nvPr>
            <p:ph type="dt" sz="half" idx="10"/>
          </p:nvPr>
        </p:nvSpPr>
        <p:spPr/>
        <p:txBody>
          <a:bodyPr/>
          <a:lstStyle/>
          <a:p>
            <a:fld id="{306491CD-9CFF-6E40-8219-129200334D82}" type="datetimeFigureOut">
              <a:rPr lang="en-US" smtClean="0"/>
              <a:t>10/18/2022</a:t>
            </a:fld>
            <a:endParaRPr lang="en-US"/>
          </a:p>
        </p:txBody>
      </p:sp>
      <p:sp>
        <p:nvSpPr>
          <p:cNvPr id="6" name="Footer Placeholder 5">
            <a:extLst>
              <a:ext uri="{FF2B5EF4-FFF2-40B4-BE49-F238E27FC236}">
                <a16:creationId xmlns:a16="http://schemas.microsoft.com/office/drawing/2014/main" id="{ED64771B-8408-2546-B5B1-83C5466CCC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23F464-BF53-0843-BE04-A2330EB08067}"/>
              </a:ext>
            </a:extLst>
          </p:cNvPr>
          <p:cNvSpPr>
            <a:spLocks noGrp="1"/>
          </p:cNvSpPr>
          <p:nvPr>
            <p:ph type="sldNum" sz="quarter" idx="12"/>
          </p:nvPr>
        </p:nvSpPr>
        <p:spPr/>
        <p:txBody>
          <a:bodyPr/>
          <a:lstStyle/>
          <a:p>
            <a:fld id="{DAA2626D-767B-B744-A14C-1BD109FD7170}" type="slidenum">
              <a:rPr lang="en-US" smtClean="0"/>
              <a:t>‹#›</a:t>
            </a:fld>
            <a:endParaRPr lang="en-US"/>
          </a:p>
        </p:txBody>
      </p:sp>
    </p:spTree>
    <p:extLst>
      <p:ext uri="{BB962C8B-B14F-4D97-AF65-F5344CB8AC3E}">
        <p14:creationId xmlns:p14="http://schemas.microsoft.com/office/powerpoint/2010/main" val="1400673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1">
                <a:lumMod val="5000"/>
                <a:lumOff val="95000"/>
              </a:schemeClr>
            </a:gs>
            <a:gs pos="0">
              <a:srgbClr val="CEB888"/>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080730-2123-7B42-982E-327EE01E9B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BA7608-A02C-0341-BA59-59E2F930DC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345255-92E2-854D-A24E-2589FD440D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491CD-9CFF-6E40-8219-129200334D82}" type="datetimeFigureOut">
              <a:rPr lang="en-US" smtClean="0"/>
              <a:t>10/18/2022</a:t>
            </a:fld>
            <a:endParaRPr lang="en-US"/>
          </a:p>
        </p:txBody>
      </p:sp>
      <p:sp>
        <p:nvSpPr>
          <p:cNvPr id="5" name="Footer Placeholder 4">
            <a:extLst>
              <a:ext uri="{FF2B5EF4-FFF2-40B4-BE49-F238E27FC236}">
                <a16:creationId xmlns:a16="http://schemas.microsoft.com/office/drawing/2014/main" id="{D3067435-C4B8-4E49-9DAE-6544D4809B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4D9C43-7F14-F34A-9D3B-D39F830050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A2626D-767B-B744-A14C-1BD109FD7170}" type="slidenum">
              <a:rPr lang="en-US" smtClean="0"/>
              <a:t>‹#›</a:t>
            </a:fld>
            <a:endParaRPr lang="en-US"/>
          </a:p>
        </p:txBody>
      </p:sp>
    </p:spTree>
    <p:extLst>
      <p:ext uri="{BB962C8B-B14F-4D97-AF65-F5344CB8AC3E}">
        <p14:creationId xmlns:p14="http://schemas.microsoft.com/office/powerpoint/2010/main" val="3514615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cge.fsu.edu/international-students/funding" TargetMode="External"/><Relationship Id="rId3" Type="http://schemas.openxmlformats.org/officeDocument/2006/relationships/image" Target="../media/image1.emf"/><Relationship Id="rId7" Type="http://schemas.openxmlformats.org/officeDocument/2006/relationships/hyperlink" Target="https://ogfa.fsu.ed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gradschool.fsu.edu/funding-awards/graduate-school-fellowships-and-grants" TargetMode="External"/><Relationship Id="rId5" Type="http://schemas.openxmlformats.org/officeDocument/2006/relationships/hyperlink" Target="https://education.fsu.edu/scholarships"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1.emf"/><Relationship Id="rId7"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hyperlink" Target="http://www.purposetraining.org/"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6">
            <a:extLst>
              <a:ext uri="{FF2B5EF4-FFF2-40B4-BE49-F238E27FC236}">
                <a16:creationId xmlns:a16="http://schemas.microsoft.com/office/drawing/2014/main" id="{FABC0E19-8ED8-6940-ABCE-B80388C1AD63}"/>
              </a:ext>
            </a:extLst>
          </p:cNvPr>
          <p:cNvGrpSpPr>
            <a:grpSpLocks/>
          </p:cNvGrpSpPr>
          <p:nvPr/>
        </p:nvGrpSpPr>
        <p:grpSpPr bwMode="auto">
          <a:xfrm>
            <a:off x="203200" y="203200"/>
            <a:ext cx="5149851" cy="1143000"/>
            <a:chOff x="152400" y="152400"/>
            <a:chExt cx="3862587" cy="857399"/>
          </a:xfrm>
        </p:grpSpPr>
        <p:pic>
          <p:nvPicPr>
            <p:cNvPr id="12293" name="Picture 7" descr="College-Education-H.eps">
              <a:extLst>
                <a:ext uri="{FF2B5EF4-FFF2-40B4-BE49-F238E27FC236}">
                  <a16:creationId xmlns:a16="http://schemas.microsoft.com/office/drawing/2014/main" id="{2A3A2BD7-1872-B04C-BA18-33ABFDB145DA}"/>
                </a:ext>
              </a:extLst>
            </p:cNvPr>
            <p:cNvPicPr>
              <a:picLocks noChangeAspect="1"/>
            </p:cNvPicPr>
            <p:nvPr/>
          </p:nvPicPr>
          <p:blipFill>
            <a:blip r:embed="rId3">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8">
              <a:extLst>
                <a:ext uri="{FF2B5EF4-FFF2-40B4-BE49-F238E27FC236}">
                  <a16:creationId xmlns:a16="http://schemas.microsoft.com/office/drawing/2014/main" id="{B7C1E553-5633-8544-B7D1-A5F53F223A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1" name="TextBox 1">
            <a:extLst>
              <a:ext uri="{FF2B5EF4-FFF2-40B4-BE49-F238E27FC236}">
                <a16:creationId xmlns:a16="http://schemas.microsoft.com/office/drawing/2014/main" id="{A855C0F2-FAE3-164E-B564-9BF71F4290CF}"/>
              </a:ext>
            </a:extLst>
          </p:cNvPr>
          <p:cNvSpPr txBox="1">
            <a:spLocks noChangeArrowheads="1"/>
          </p:cNvSpPr>
          <p:nvPr/>
        </p:nvSpPr>
        <p:spPr bwMode="auto">
          <a:xfrm>
            <a:off x="1320800" y="2209801"/>
            <a:ext cx="9448800" cy="292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7200" dirty="0">
                <a:solidFill>
                  <a:srgbClr val="782F40"/>
                </a:solidFill>
                <a:latin typeface="Times New Roman" panose="02020603050405020304" pitchFamily="18" charset="0"/>
                <a:cs typeface="Times New Roman" panose="02020603050405020304" pitchFamily="18" charset="0"/>
              </a:rPr>
              <a:t>COE Preview</a:t>
            </a:r>
          </a:p>
          <a:p>
            <a:pPr algn="ctr">
              <a:spcBef>
                <a:spcPct val="0"/>
              </a:spcBef>
              <a:buFontTx/>
              <a:buNone/>
            </a:pPr>
            <a:endParaRPr lang="en-US" altLang="en-US" sz="3733" i="1" dirty="0">
              <a:latin typeface="Times New Roman" panose="02020603050405020304" pitchFamily="18" charset="0"/>
              <a:cs typeface="Times New Roman" panose="02020603050405020304" pitchFamily="18" charset="0"/>
            </a:endParaRPr>
          </a:p>
          <a:p>
            <a:pPr algn="ctr">
              <a:spcBef>
                <a:spcPct val="0"/>
              </a:spcBef>
              <a:buFontTx/>
              <a:buNone/>
            </a:pPr>
            <a:r>
              <a:rPr lang="en-US" altLang="en-US" sz="3733" i="1" dirty="0">
                <a:latin typeface="Times New Roman" panose="02020603050405020304" pitchFamily="18" charset="0"/>
                <a:cs typeface="Times New Roman" panose="02020603050405020304" pitchFamily="18" charset="0"/>
              </a:rPr>
              <a:t>School of Teacher Education</a:t>
            </a:r>
          </a:p>
          <a:p>
            <a:pPr algn="ctr">
              <a:spcBef>
                <a:spcPct val="0"/>
              </a:spcBef>
              <a:buFontTx/>
              <a:buNone/>
            </a:pPr>
            <a:r>
              <a:rPr lang="en-US" altLang="en-US" sz="3733" i="1" dirty="0">
                <a:latin typeface="Times New Roman" panose="02020603050405020304" pitchFamily="18" charset="0"/>
                <a:cs typeface="Times New Roman" panose="02020603050405020304" pitchFamily="18" charset="0"/>
              </a:rPr>
              <a:t>Information Session</a:t>
            </a:r>
          </a:p>
        </p:txBody>
      </p:sp>
      <p:sp>
        <p:nvSpPr>
          <p:cNvPr id="12292" name="Rectangle 1">
            <a:extLst>
              <a:ext uri="{FF2B5EF4-FFF2-40B4-BE49-F238E27FC236}">
                <a16:creationId xmlns:a16="http://schemas.microsoft.com/office/drawing/2014/main" id="{7C8AFBA6-F989-3644-9CF9-327125DBFCF7}"/>
              </a:ext>
            </a:extLst>
          </p:cNvPr>
          <p:cNvSpPr>
            <a:spLocks noChangeArrowheads="1"/>
          </p:cNvSpPr>
          <p:nvPr/>
        </p:nvSpPr>
        <p:spPr bwMode="auto">
          <a:xfrm>
            <a:off x="5278309" y="6271684"/>
            <a:ext cx="16353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600">
                <a:latin typeface="Times New Roman" panose="02020603050405020304" pitchFamily="18" charset="0"/>
                <a:cs typeface="Times New Roman" panose="02020603050405020304" pitchFamily="18" charset="0"/>
              </a:rPr>
              <a:t>education.fsu.edu</a:t>
            </a:r>
            <a:endParaRPr lang="en-US" altLang="en-US" sz="1600" i="1">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6">
            <a:extLst>
              <a:ext uri="{FF2B5EF4-FFF2-40B4-BE49-F238E27FC236}">
                <a16:creationId xmlns:a16="http://schemas.microsoft.com/office/drawing/2014/main" id="{E3228577-BFC4-FE40-9F9F-6C2291C87808}"/>
              </a:ext>
            </a:extLst>
          </p:cNvPr>
          <p:cNvGrpSpPr>
            <a:grpSpLocks/>
          </p:cNvGrpSpPr>
          <p:nvPr/>
        </p:nvGrpSpPr>
        <p:grpSpPr bwMode="auto">
          <a:xfrm>
            <a:off x="203200" y="203200"/>
            <a:ext cx="5149851" cy="1143000"/>
            <a:chOff x="152400" y="152400"/>
            <a:chExt cx="3862587" cy="857399"/>
          </a:xfrm>
        </p:grpSpPr>
        <p:pic>
          <p:nvPicPr>
            <p:cNvPr id="30725" name="Picture 7" descr="College-Education-H.eps">
              <a:extLst>
                <a:ext uri="{FF2B5EF4-FFF2-40B4-BE49-F238E27FC236}">
                  <a16:creationId xmlns:a16="http://schemas.microsoft.com/office/drawing/2014/main" id="{179E5749-F3B1-6644-942B-92847E718711}"/>
                </a:ext>
              </a:extLst>
            </p:cNvPr>
            <p:cNvPicPr>
              <a:picLocks noChangeAspect="1"/>
            </p:cNvPicPr>
            <p:nvPr/>
          </p:nvPicPr>
          <p:blipFill>
            <a:blip r:embed="rId3">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8">
              <a:extLst>
                <a:ext uri="{FF2B5EF4-FFF2-40B4-BE49-F238E27FC236}">
                  <a16:creationId xmlns:a16="http://schemas.microsoft.com/office/drawing/2014/main" id="{A4738FC9-17CC-354E-863D-CD0C1B9703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itle 1">
            <a:extLst>
              <a:ext uri="{FF2B5EF4-FFF2-40B4-BE49-F238E27FC236}">
                <a16:creationId xmlns:a16="http://schemas.microsoft.com/office/drawing/2014/main" id="{83FF8693-6DE5-984E-B491-0257D640D53A}"/>
              </a:ext>
            </a:extLst>
          </p:cNvPr>
          <p:cNvSpPr>
            <a:spLocks noGrp="1"/>
          </p:cNvSpPr>
          <p:nvPr>
            <p:ph type="title"/>
          </p:nvPr>
        </p:nvSpPr>
        <p:spPr>
          <a:xfrm>
            <a:off x="1981199" y="1346200"/>
            <a:ext cx="8229600" cy="972205"/>
          </a:xfrm>
        </p:spPr>
        <p:txBody>
          <a:bodyPr/>
          <a:lstStyle/>
          <a:p>
            <a:pPr algn="ctr"/>
            <a:r>
              <a:rPr lang="en-US" sz="3200" dirty="0">
                <a:latin typeface="Times New Roman" panose="02020603050405020304" pitchFamily="18" charset="0"/>
                <a:cs typeface="Times New Roman" panose="02020603050405020304" pitchFamily="18" charset="0"/>
              </a:rPr>
              <a:t>Funding</a:t>
            </a:r>
            <a:r>
              <a:rPr lang="en-US"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Opportunities</a:t>
            </a:r>
          </a:p>
        </p:txBody>
      </p:sp>
      <p:sp>
        <p:nvSpPr>
          <p:cNvPr id="9" name="Content Placeholder 2">
            <a:extLst>
              <a:ext uri="{FF2B5EF4-FFF2-40B4-BE49-F238E27FC236}">
                <a16:creationId xmlns:a16="http://schemas.microsoft.com/office/drawing/2014/main" id="{C6873488-6778-EC43-A972-C3F4E53442B5}"/>
              </a:ext>
            </a:extLst>
          </p:cNvPr>
          <p:cNvSpPr>
            <a:spLocks noGrp="1"/>
          </p:cNvSpPr>
          <p:nvPr>
            <p:ph idx="1"/>
          </p:nvPr>
        </p:nvSpPr>
        <p:spPr>
          <a:xfrm>
            <a:off x="665921" y="2668735"/>
            <a:ext cx="10860157" cy="3374257"/>
          </a:xfrm>
        </p:spPr>
        <p:txBody>
          <a:bodyPr>
            <a:noAutofit/>
          </a:bodyPr>
          <a:lstStyle/>
          <a:p>
            <a:pPr>
              <a:buFont typeface="+mj-lt"/>
              <a:buAutoNum type="arabicPeriod"/>
            </a:pPr>
            <a:r>
              <a:rPr lang="en-US" sz="2000" dirty="0">
                <a:latin typeface="Times New Roman" panose="02020603050405020304" pitchFamily="18" charset="0"/>
                <a:cs typeface="Times New Roman" panose="02020603050405020304" pitchFamily="18" charset="0"/>
              </a:rPr>
              <a:t>College of Education: </a:t>
            </a:r>
            <a:r>
              <a:rPr lang="en-US" sz="2000" u="sng" dirty="0">
                <a:latin typeface="Times New Roman" panose="02020603050405020304" pitchFamily="18" charset="0"/>
                <a:cs typeface="Times New Roman" panose="02020603050405020304" pitchFamily="18" charset="0"/>
                <a:hlinkClick r:id="rId5"/>
              </a:rPr>
              <a:t>https://education.fsu.edu/scholarships</a:t>
            </a:r>
            <a:endParaRPr lang="en-US" sz="2000" u="sng"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a:buFont typeface="+mj-lt"/>
              <a:buAutoNum type="arabicPeriod" startAt="2"/>
            </a:pPr>
            <a:r>
              <a:rPr lang="en-US" sz="2000" dirty="0">
                <a:latin typeface="Times New Roman" panose="02020603050405020304" pitchFamily="18" charset="0"/>
                <a:cs typeface="Times New Roman" panose="02020603050405020304" pitchFamily="18" charset="0"/>
              </a:rPr>
              <a:t>The Graduate School: </a:t>
            </a:r>
            <a:r>
              <a:rPr lang="en-US" sz="2000" u="sng" dirty="0">
                <a:latin typeface="Times New Roman" panose="02020603050405020304" pitchFamily="18" charset="0"/>
                <a:cs typeface="Times New Roman" panose="02020603050405020304" pitchFamily="18" charset="0"/>
                <a:hlinkClick r:id="rId6"/>
              </a:rPr>
              <a:t>https://gradschool.fsu.edu/funding-awards/graduate-school-fellowships-and-grants</a:t>
            </a:r>
            <a:endParaRPr lang="en-US" sz="2000" u="sng" dirty="0">
              <a:latin typeface="Times New Roman" panose="02020603050405020304" pitchFamily="18" charset="0"/>
              <a:cs typeface="Times New Roman" panose="02020603050405020304" pitchFamily="18" charset="0"/>
            </a:endParaRPr>
          </a:p>
          <a:p>
            <a:pPr>
              <a:buFont typeface="+mj-lt"/>
              <a:buAutoNum type="arabicPeriod" startAt="2"/>
            </a:pPr>
            <a:endParaRPr lang="en-US" sz="2000" u="sng"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3. The Office of Graduate Fellowships and Awards: </a:t>
            </a:r>
            <a:r>
              <a:rPr lang="en-US" sz="2000" u="sng" dirty="0">
                <a:latin typeface="Times New Roman" panose="02020603050405020304" pitchFamily="18" charset="0"/>
                <a:cs typeface="Times New Roman" panose="02020603050405020304" pitchFamily="18" charset="0"/>
                <a:hlinkClick r:id="rId7"/>
              </a:rPr>
              <a:t>https://ogfa.fsu.edu/</a:t>
            </a:r>
            <a:r>
              <a:rPr lang="en-US" sz="2000" u="sng" dirty="0">
                <a:latin typeface="Times New Roman" panose="02020603050405020304" pitchFamily="18" charset="0"/>
                <a:cs typeface="Times New Roman" panose="02020603050405020304" pitchFamily="18" charset="0"/>
              </a:rPr>
              <a:t> </a:t>
            </a:r>
          </a:p>
          <a:p>
            <a:pPr>
              <a:buFont typeface="+mj-lt"/>
              <a:buAutoNum type="arabicPeriod" startAt="2"/>
            </a:pPr>
            <a:endParaRPr lang="en-US" sz="2000" u="sng"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4. The Center for Global Engagement (International Students): </a:t>
            </a:r>
            <a:r>
              <a:rPr lang="en-US" sz="2000" u="sng" dirty="0">
                <a:latin typeface="Times New Roman" panose="02020603050405020304" pitchFamily="18" charset="0"/>
                <a:cs typeface="Times New Roman" panose="02020603050405020304" pitchFamily="18" charset="0"/>
                <a:hlinkClick r:id="rId8"/>
              </a:rPr>
              <a:t>https://cge.fsu.edu/international-students/funding</a:t>
            </a:r>
            <a:r>
              <a:rPr lang="en-US" sz="2000" u="sng"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6">
            <a:extLst>
              <a:ext uri="{FF2B5EF4-FFF2-40B4-BE49-F238E27FC236}">
                <a16:creationId xmlns:a16="http://schemas.microsoft.com/office/drawing/2014/main" id="{5B202E19-0931-CD48-A2C3-7FA52698386B}"/>
              </a:ext>
            </a:extLst>
          </p:cNvPr>
          <p:cNvGrpSpPr>
            <a:grpSpLocks/>
          </p:cNvGrpSpPr>
          <p:nvPr/>
        </p:nvGrpSpPr>
        <p:grpSpPr bwMode="auto">
          <a:xfrm>
            <a:off x="203200" y="203200"/>
            <a:ext cx="5149851" cy="1143000"/>
            <a:chOff x="152400" y="152400"/>
            <a:chExt cx="3862587" cy="857399"/>
          </a:xfrm>
        </p:grpSpPr>
        <p:pic>
          <p:nvPicPr>
            <p:cNvPr id="34877" name="Picture 7" descr="College-Education-H.eps">
              <a:extLst>
                <a:ext uri="{FF2B5EF4-FFF2-40B4-BE49-F238E27FC236}">
                  <a16:creationId xmlns:a16="http://schemas.microsoft.com/office/drawing/2014/main" id="{E2353838-5D81-A94E-8E6F-1B1F25A7A07D}"/>
                </a:ext>
              </a:extLst>
            </p:cNvPr>
            <p:cNvPicPr>
              <a:picLocks noChangeAspect="1"/>
            </p:cNvPicPr>
            <p:nvPr/>
          </p:nvPicPr>
          <p:blipFill>
            <a:blip r:embed="rId3">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78" name="Picture 8">
              <a:extLst>
                <a:ext uri="{FF2B5EF4-FFF2-40B4-BE49-F238E27FC236}">
                  <a16:creationId xmlns:a16="http://schemas.microsoft.com/office/drawing/2014/main" id="{128A58BE-894D-D244-80F3-8E955FD291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Content Placeholder 8">
            <a:extLst>
              <a:ext uri="{FF2B5EF4-FFF2-40B4-BE49-F238E27FC236}">
                <a16:creationId xmlns:a16="http://schemas.microsoft.com/office/drawing/2014/main" id="{613E4C44-0E57-2C43-AE45-C35EBDA70A84}"/>
              </a:ext>
            </a:extLst>
          </p:cNvPr>
          <p:cNvSpPr txBox="1">
            <a:spLocks/>
          </p:cNvSpPr>
          <p:nvPr/>
        </p:nvSpPr>
        <p:spPr>
          <a:xfrm>
            <a:off x="529957" y="1730188"/>
            <a:ext cx="6851504" cy="494267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Times New Roman" panose="02020603050405020304" pitchFamily="18" charset="0"/>
                <a:cs typeface="Times New Roman" panose="02020603050405020304" pitchFamily="18" charset="0"/>
              </a:rPr>
              <a:t>The PURPOSE program seeks to train a diverse cohort of students in research with a focus on social justice in education. The goal of the program is to provide students with opportunities to develop the knowledge and skills needed to enter and successfully complete graduate programs in education and related fields. PURPOSE fellows: </a:t>
            </a:r>
          </a:p>
          <a:p>
            <a:r>
              <a:rPr lang="en-US" sz="1800" dirty="0">
                <a:latin typeface="Times New Roman" panose="02020603050405020304" pitchFamily="18" charset="0"/>
                <a:cs typeface="Times New Roman" panose="02020603050405020304" pitchFamily="18" charset="0"/>
              </a:rPr>
              <a:t>Spend one year developing research skills through varied experiences</a:t>
            </a:r>
          </a:p>
          <a:p>
            <a:r>
              <a:rPr lang="en-US" sz="1800" dirty="0">
                <a:latin typeface="Times New Roman" panose="02020603050405020304" pitchFamily="18" charset="0"/>
                <a:cs typeface="Times New Roman" panose="02020603050405020304" pitchFamily="18" charset="0"/>
              </a:rPr>
              <a:t>Develop one-on-one faculty mentorships</a:t>
            </a:r>
          </a:p>
          <a:p>
            <a:r>
              <a:rPr lang="en-US" sz="1800" dirty="0">
                <a:latin typeface="Times New Roman" panose="02020603050405020304" pitchFamily="18" charset="0"/>
                <a:cs typeface="Times New Roman" panose="02020603050405020304" pitchFamily="18" charset="0"/>
              </a:rPr>
              <a:t>Attend bi-weekly proseminars, </a:t>
            </a:r>
          </a:p>
          <a:p>
            <a:r>
              <a:rPr lang="en-US" sz="1800" dirty="0">
                <a:latin typeface="Times New Roman" panose="02020603050405020304" pitchFamily="18" charset="0"/>
                <a:cs typeface="Times New Roman" panose="02020603050405020304" pitchFamily="18" charset="0"/>
              </a:rPr>
              <a:t>Conduct research with children aged 5-14 in a service learning research practicum </a:t>
            </a:r>
          </a:p>
          <a:p>
            <a:r>
              <a:rPr lang="en-US" sz="1800" dirty="0">
                <a:latin typeface="Times New Roman" panose="02020603050405020304" pitchFamily="18" charset="0"/>
                <a:cs typeface="Times New Roman" panose="02020603050405020304" pitchFamily="18" charset="0"/>
              </a:rPr>
              <a:t>Earn a total annual stipend of $6,050</a:t>
            </a:r>
          </a:p>
          <a:p>
            <a:r>
              <a:rPr lang="en-US" sz="1800" dirty="0">
                <a:latin typeface="Times New Roman" panose="02020603050405020304" pitchFamily="18" charset="0"/>
                <a:cs typeface="Times New Roman" panose="02020603050405020304" pitchFamily="18" charset="0"/>
              </a:rPr>
              <a:t>Receive up to $2,000 for research materials, travel, and other costs, such as GRE and graduate application fees. </a:t>
            </a:r>
          </a:p>
          <a:p>
            <a:endParaRPr lang="en-US" sz="18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sz="1800" dirty="0">
                <a:latin typeface="Times New Roman" panose="02020603050405020304" pitchFamily="18" charset="0"/>
                <a:cs typeface="Times New Roman" panose="02020603050405020304" pitchFamily="18" charset="0"/>
              </a:rPr>
              <a:t>For more information, visit: </a:t>
            </a:r>
            <a:r>
              <a:rPr lang="en-US" sz="1800" dirty="0">
                <a:latin typeface="Times New Roman" panose="02020603050405020304" pitchFamily="18" charset="0"/>
                <a:cs typeface="Times New Roman" panose="02020603050405020304" pitchFamily="18" charset="0"/>
                <a:hlinkClick r:id="rId5"/>
              </a:rPr>
              <a:t>www.purposetraining.org</a:t>
            </a:r>
            <a:r>
              <a:rPr lang="en-US" sz="1800" dirty="0">
                <a:latin typeface="Times New Roman" panose="02020603050405020304" pitchFamily="18" charset="0"/>
                <a:cs typeface="Times New Roman" panose="02020603050405020304" pitchFamily="18" charset="0"/>
              </a:rPr>
              <a:t>  </a:t>
            </a:r>
          </a:p>
          <a:p>
            <a:pPr marL="0" indent="0">
              <a:buFont typeface="Arial" panose="020B0604020202020204" pitchFamily="34" charset="0"/>
              <a:buNone/>
            </a:pPr>
            <a:endParaRPr lang="en-US" sz="18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sz="18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sz="18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66AC5E77-5B1B-C84D-B5C6-7F160D81463B}"/>
              </a:ext>
            </a:extLst>
          </p:cNvPr>
          <p:cNvPicPr>
            <a:picLocks noChangeAspect="1"/>
          </p:cNvPicPr>
          <p:nvPr/>
        </p:nvPicPr>
        <p:blipFill>
          <a:blip r:embed="rId6"/>
          <a:stretch>
            <a:fillRect/>
          </a:stretch>
        </p:blipFill>
        <p:spPr>
          <a:xfrm>
            <a:off x="7606748" y="2012136"/>
            <a:ext cx="3867767" cy="2262987"/>
          </a:xfrm>
          <a:prstGeom prst="rect">
            <a:avLst/>
          </a:prstGeom>
        </p:spPr>
      </p:pic>
      <p:pic>
        <p:nvPicPr>
          <p:cNvPr id="12" name="Picture 11">
            <a:extLst>
              <a:ext uri="{FF2B5EF4-FFF2-40B4-BE49-F238E27FC236}">
                <a16:creationId xmlns:a16="http://schemas.microsoft.com/office/drawing/2014/main" id="{0900F55C-F4E6-874F-BD81-54E841E38BE2}"/>
              </a:ext>
            </a:extLst>
          </p:cNvPr>
          <p:cNvPicPr>
            <a:picLocks noChangeAspect="1"/>
          </p:cNvPicPr>
          <p:nvPr/>
        </p:nvPicPr>
        <p:blipFill>
          <a:blip r:embed="rId7"/>
          <a:stretch>
            <a:fillRect/>
          </a:stretch>
        </p:blipFill>
        <p:spPr>
          <a:xfrm>
            <a:off x="7606747" y="4380138"/>
            <a:ext cx="3867767" cy="2292723"/>
          </a:xfrm>
          <a:prstGeom prst="rect">
            <a:avLst/>
          </a:prstGeom>
        </p:spPr>
      </p:pic>
      <p:pic>
        <p:nvPicPr>
          <p:cNvPr id="13" name="Picture 12">
            <a:extLst>
              <a:ext uri="{FF2B5EF4-FFF2-40B4-BE49-F238E27FC236}">
                <a16:creationId xmlns:a16="http://schemas.microsoft.com/office/drawing/2014/main" id="{C3234035-883A-2E41-906D-5E906A825F17}"/>
              </a:ext>
            </a:extLst>
          </p:cNvPr>
          <p:cNvPicPr>
            <a:picLocks noChangeAspect="1"/>
          </p:cNvPicPr>
          <p:nvPr/>
        </p:nvPicPr>
        <p:blipFill>
          <a:blip r:embed="rId8"/>
          <a:stretch>
            <a:fillRect/>
          </a:stretch>
        </p:blipFill>
        <p:spPr>
          <a:xfrm>
            <a:off x="7606748" y="637102"/>
            <a:ext cx="3867766" cy="127001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70" name="Group 6">
            <a:extLst>
              <a:ext uri="{FF2B5EF4-FFF2-40B4-BE49-F238E27FC236}">
                <a16:creationId xmlns:a16="http://schemas.microsoft.com/office/drawing/2014/main" id="{645F9063-9E35-D04B-A48B-5F897E6E76F5}"/>
              </a:ext>
            </a:extLst>
          </p:cNvPr>
          <p:cNvGrpSpPr>
            <a:grpSpLocks/>
          </p:cNvGrpSpPr>
          <p:nvPr/>
        </p:nvGrpSpPr>
        <p:grpSpPr bwMode="auto">
          <a:xfrm>
            <a:off x="203200" y="203200"/>
            <a:ext cx="5149851" cy="1143000"/>
            <a:chOff x="152400" y="152400"/>
            <a:chExt cx="3862587" cy="857399"/>
          </a:xfrm>
        </p:grpSpPr>
        <p:pic>
          <p:nvPicPr>
            <p:cNvPr id="83972" name="Picture 7" descr="College-Education-H.eps">
              <a:extLst>
                <a:ext uri="{FF2B5EF4-FFF2-40B4-BE49-F238E27FC236}">
                  <a16:creationId xmlns:a16="http://schemas.microsoft.com/office/drawing/2014/main" id="{D2E08AC0-AD87-B84C-9E69-E9F7EB138889}"/>
                </a:ext>
              </a:extLst>
            </p:cNvPr>
            <p:cNvPicPr>
              <a:picLocks noChangeAspect="1"/>
            </p:cNvPicPr>
            <p:nvPr/>
          </p:nvPicPr>
          <p:blipFill>
            <a:blip r:embed="rId3">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8">
              <a:extLst>
                <a:ext uri="{FF2B5EF4-FFF2-40B4-BE49-F238E27FC236}">
                  <a16:creationId xmlns:a16="http://schemas.microsoft.com/office/drawing/2014/main" id="{0FFC1AD6-38A8-2940-9AA1-4C10BE18D0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3971" name="TextBox 1">
            <a:extLst>
              <a:ext uri="{FF2B5EF4-FFF2-40B4-BE49-F238E27FC236}">
                <a16:creationId xmlns:a16="http://schemas.microsoft.com/office/drawing/2014/main" id="{31CBB81F-E37C-7246-A3D0-FAD3D69E1884}"/>
              </a:ext>
            </a:extLst>
          </p:cNvPr>
          <p:cNvSpPr txBox="1">
            <a:spLocks noChangeArrowheads="1"/>
          </p:cNvSpPr>
          <p:nvPr/>
        </p:nvSpPr>
        <p:spPr bwMode="auto">
          <a:xfrm>
            <a:off x="1320800" y="3124201"/>
            <a:ext cx="9448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7200" dirty="0">
                <a:latin typeface="Times New Roman" panose="02020603050405020304" pitchFamily="18" charset="0"/>
                <a:cs typeface="Times New Roman" panose="02020603050405020304" pitchFamily="18" charset="0"/>
              </a:rPr>
              <a:t>Questions?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70" name="Group 6">
            <a:extLst>
              <a:ext uri="{FF2B5EF4-FFF2-40B4-BE49-F238E27FC236}">
                <a16:creationId xmlns:a16="http://schemas.microsoft.com/office/drawing/2014/main" id="{645F9063-9E35-D04B-A48B-5F897E6E76F5}"/>
              </a:ext>
            </a:extLst>
          </p:cNvPr>
          <p:cNvGrpSpPr>
            <a:grpSpLocks/>
          </p:cNvGrpSpPr>
          <p:nvPr/>
        </p:nvGrpSpPr>
        <p:grpSpPr bwMode="auto">
          <a:xfrm>
            <a:off x="203200" y="203200"/>
            <a:ext cx="5149851" cy="1143000"/>
            <a:chOff x="152400" y="152400"/>
            <a:chExt cx="3862587" cy="857399"/>
          </a:xfrm>
        </p:grpSpPr>
        <p:pic>
          <p:nvPicPr>
            <p:cNvPr id="83972" name="Picture 7" descr="College-Education-H.eps">
              <a:extLst>
                <a:ext uri="{FF2B5EF4-FFF2-40B4-BE49-F238E27FC236}">
                  <a16:creationId xmlns:a16="http://schemas.microsoft.com/office/drawing/2014/main" id="{D2E08AC0-AD87-B84C-9E69-E9F7EB138889}"/>
                </a:ext>
              </a:extLst>
            </p:cNvPr>
            <p:cNvPicPr>
              <a:picLocks noChangeAspect="1"/>
            </p:cNvPicPr>
            <p:nvPr/>
          </p:nvPicPr>
          <p:blipFill>
            <a:blip r:embed="rId3">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8">
              <a:extLst>
                <a:ext uri="{FF2B5EF4-FFF2-40B4-BE49-F238E27FC236}">
                  <a16:creationId xmlns:a16="http://schemas.microsoft.com/office/drawing/2014/main" id="{0FFC1AD6-38A8-2940-9AA1-4C10BE18D0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3971" name="TextBox 1">
            <a:extLst>
              <a:ext uri="{FF2B5EF4-FFF2-40B4-BE49-F238E27FC236}">
                <a16:creationId xmlns:a16="http://schemas.microsoft.com/office/drawing/2014/main" id="{31CBB81F-E37C-7246-A3D0-FAD3D69E1884}"/>
              </a:ext>
            </a:extLst>
          </p:cNvPr>
          <p:cNvSpPr txBox="1">
            <a:spLocks noChangeArrowheads="1"/>
          </p:cNvSpPr>
          <p:nvPr/>
        </p:nvSpPr>
        <p:spPr bwMode="auto">
          <a:xfrm>
            <a:off x="1320800" y="3124201"/>
            <a:ext cx="9448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7200" dirty="0">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1083155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4">
            <a:extLst>
              <a:ext uri="{FF2B5EF4-FFF2-40B4-BE49-F238E27FC236}">
                <a16:creationId xmlns:a16="http://schemas.microsoft.com/office/drawing/2014/main" id="{9306EDD5-4785-684D-BC1D-ADB24E5162B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267">
                <a:solidFill>
                  <a:schemeClr val="tx1"/>
                </a:solidFill>
                <a:latin typeface="Calibri" panose="020F0502020204030204" pitchFamily="34" charset="0"/>
                <a:ea typeface="MS PGothic" panose="020B0600070205080204" pitchFamily="34" charset="-128"/>
              </a:defRPr>
            </a:lvl1pPr>
            <a:lvl2pPr marL="990575" indent="-380990">
              <a:spcBef>
                <a:spcPct val="20000"/>
              </a:spcBef>
              <a:buFont typeface="Arial" panose="020B0604020202020204" pitchFamily="34" charset="0"/>
              <a:buChar char="–"/>
              <a:defRPr sz="3733">
                <a:solidFill>
                  <a:schemeClr val="tx1"/>
                </a:solidFill>
                <a:latin typeface="Calibri" panose="020F0502020204030204" pitchFamily="34" charset="0"/>
                <a:ea typeface="MS PGothic" panose="020B0600070205080204" pitchFamily="34" charset="-128"/>
              </a:defRPr>
            </a:lvl2pPr>
            <a:lvl3pPr marL="1523962" indent="-304792">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3pPr>
            <a:lvl4pPr marL="2133547" indent="-304792">
              <a:spcBef>
                <a:spcPct val="20000"/>
              </a:spcBef>
              <a:buFont typeface="Arial" panose="020B0604020202020204" pitchFamily="34" charset="0"/>
              <a:buChar char="–"/>
              <a:defRPr sz="2667">
                <a:solidFill>
                  <a:schemeClr val="tx1"/>
                </a:solidFill>
                <a:latin typeface="Calibri" panose="020F0502020204030204" pitchFamily="34" charset="0"/>
                <a:ea typeface="MS PGothic" panose="020B0600070205080204" pitchFamily="34" charset="-128"/>
              </a:defRPr>
            </a:lvl4pPr>
            <a:lvl5pPr marL="2743131" indent="-304792">
              <a:spcBef>
                <a:spcPct val="20000"/>
              </a:spcBef>
              <a:buFont typeface="Arial" panose="020B0604020202020204" pitchFamily="34" charset="0"/>
              <a:buChar char="»"/>
              <a:defRPr sz="2667">
                <a:solidFill>
                  <a:schemeClr val="tx1"/>
                </a:solidFill>
                <a:latin typeface="Calibri" panose="020F0502020204030204" pitchFamily="34" charset="0"/>
                <a:ea typeface="MS PGothic" panose="020B0600070205080204" pitchFamily="34" charset="-128"/>
              </a:defRPr>
            </a:lvl5pPr>
            <a:lvl6pPr marL="3352716" indent="-304792" eaLnBrk="0" fontAlgn="base" hangingPunct="0">
              <a:spcBef>
                <a:spcPct val="20000"/>
              </a:spcBef>
              <a:spcAft>
                <a:spcPct val="0"/>
              </a:spcAft>
              <a:buFont typeface="Arial" panose="020B0604020202020204" pitchFamily="34" charset="0"/>
              <a:buChar char="»"/>
              <a:defRPr sz="2667">
                <a:solidFill>
                  <a:schemeClr val="tx1"/>
                </a:solidFill>
                <a:latin typeface="Calibri" panose="020F0502020204030204" pitchFamily="34" charset="0"/>
                <a:ea typeface="MS PGothic" panose="020B0600070205080204" pitchFamily="34" charset="-128"/>
              </a:defRPr>
            </a:lvl6pPr>
            <a:lvl7pPr marL="3962301" indent="-304792" eaLnBrk="0" fontAlgn="base" hangingPunct="0">
              <a:spcBef>
                <a:spcPct val="20000"/>
              </a:spcBef>
              <a:spcAft>
                <a:spcPct val="0"/>
              </a:spcAft>
              <a:buFont typeface="Arial" panose="020B0604020202020204" pitchFamily="34" charset="0"/>
              <a:buChar char="»"/>
              <a:defRPr sz="2667">
                <a:solidFill>
                  <a:schemeClr val="tx1"/>
                </a:solidFill>
                <a:latin typeface="Calibri" panose="020F0502020204030204" pitchFamily="34" charset="0"/>
                <a:ea typeface="MS PGothic" panose="020B0600070205080204" pitchFamily="34" charset="-128"/>
              </a:defRPr>
            </a:lvl7pPr>
            <a:lvl8pPr marL="4571886" indent="-304792" eaLnBrk="0" fontAlgn="base" hangingPunct="0">
              <a:spcBef>
                <a:spcPct val="20000"/>
              </a:spcBef>
              <a:spcAft>
                <a:spcPct val="0"/>
              </a:spcAft>
              <a:buFont typeface="Arial" panose="020B0604020202020204" pitchFamily="34" charset="0"/>
              <a:buChar char="»"/>
              <a:defRPr sz="2667">
                <a:solidFill>
                  <a:schemeClr val="tx1"/>
                </a:solidFill>
                <a:latin typeface="Calibri" panose="020F0502020204030204" pitchFamily="34" charset="0"/>
                <a:ea typeface="MS PGothic" panose="020B0600070205080204" pitchFamily="34" charset="-128"/>
              </a:defRPr>
            </a:lvl8pPr>
            <a:lvl9pPr marL="5181470" indent="-304792" eaLnBrk="0" fontAlgn="base" hangingPunct="0">
              <a:spcBef>
                <a:spcPct val="20000"/>
              </a:spcBef>
              <a:spcAft>
                <a:spcPct val="0"/>
              </a:spcAft>
              <a:buFont typeface="Arial" panose="020B0604020202020204" pitchFamily="34" charset="0"/>
              <a:buChar char="»"/>
              <a:defRPr sz="2667">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FC952B0C-16FF-E44A-8E90-0E706E381A0C}" type="slidenum">
              <a:rPr lang="en-US" altLang="en-US" sz="1600">
                <a:solidFill>
                  <a:srgbClr val="898989"/>
                </a:solidFill>
                <a:latin typeface="Arial" panose="020B0604020202020204" pitchFamily="34" charset="0"/>
              </a:rPr>
              <a:pPr>
                <a:spcBef>
                  <a:spcPct val="0"/>
                </a:spcBef>
                <a:buFontTx/>
                <a:buNone/>
              </a:pPr>
              <a:t>2</a:t>
            </a:fld>
            <a:endParaRPr lang="en-US" altLang="en-US" sz="1600">
              <a:solidFill>
                <a:srgbClr val="898989"/>
              </a:solidFill>
              <a:latin typeface="Arial" panose="020B0604020202020204" pitchFamily="34" charset="0"/>
            </a:endParaRPr>
          </a:p>
        </p:txBody>
      </p:sp>
      <p:grpSp>
        <p:nvGrpSpPr>
          <p:cNvPr id="14341" name="Group 6">
            <a:extLst>
              <a:ext uri="{FF2B5EF4-FFF2-40B4-BE49-F238E27FC236}">
                <a16:creationId xmlns:a16="http://schemas.microsoft.com/office/drawing/2014/main" id="{77C39436-4626-E74A-A31C-3918DBF3A76E}"/>
              </a:ext>
            </a:extLst>
          </p:cNvPr>
          <p:cNvGrpSpPr>
            <a:grpSpLocks/>
          </p:cNvGrpSpPr>
          <p:nvPr/>
        </p:nvGrpSpPr>
        <p:grpSpPr bwMode="auto">
          <a:xfrm>
            <a:off x="203200" y="203200"/>
            <a:ext cx="5149851" cy="1143000"/>
            <a:chOff x="152400" y="152400"/>
            <a:chExt cx="3862587" cy="857399"/>
          </a:xfrm>
        </p:grpSpPr>
        <p:pic>
          <p:nvPicPr>
            <p:cNvPr id="14342" name="Picture 7" descr="College-Education-H.eps">
              <a:extLst>
                <a:ext uri="{FF2B5EF4-FFF2-40B4-BE49-F238E27FC236}">
                  <a16:creationId xmlns:a16="http://schemas.microsoft.com/office/drawing/2014/main" id="{5E61829C-335B-DF46-9D85-6DBD56DF6122}"/>
                </a:ext>
              </a:extLst>
            </p:cNvPr>
            <p:cNvPicPr>
              <a:picLocks noChangeAspect="1"/>
            </p:cNvPicPr>
            <p:nvPr/>
          </p:nvPicPr>
          <p:blipFill>
            <a:blip r:embed="rId2">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8">
              <a:extLst>
                <a:ext uri="{FF2B5EF4-FFF2-40B4-BE49-F238E27FC236}">
                  <a16:creationId xmlns:a16="http://schemas.microsoft.com/office/drawing/2014/main" id="{520E3FCC-3E58-2540-888D-7A019ED520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Rectangle 3">
            <a:extLst>
              <a:ext uri="{FF2B5EF4-FFF2-40B4-BE49-F238E27FC236}">
                <a16:creationId xmlns:a16="http://schemas.microsoft.com/office/drawing/2014/main" id="{D3A9CA0B-1A24-8444-B1B5-3E123E067ACD}"/>
              </a:ext>
            </a:extLst>
          </p:cNvPr>
          <p:cNvSpPr/>
          <p:nvPr/>
        </p:nvSpPr>
        <p:spPr>
          <a:xfrm>
            <a:off x="2240280" y="2150701"/>
            <a:ext cx="7711440" cy="2162643"/>
          </a:xfrm>
          <a:prstGeom prst="rect">
            <a:avLst/>
          </a:prstGeom>
        </p:spPr>
        <p:txBody>
          <a:bodyPr wrap="square">
            <a:spAutoFit/>
          </a:bodyPr>
          <a:lstStyle/>
          <a:p>
            <a:pPr lvl="0" algn="ctr">
              <a:lnSpc>
                <a:spcPct val="80000"/>
              </a:lnSpc>
              <a:buClr>
                <a:schemeClr val="accent1"/>
              </a:buClr>
              <a:buSzPts val="2000"/>
            </a:pPr>
            <a:br>
              <a:rPr lang="en-US"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As you enter the Zoom room:</a:t>
            </a:r>
          </a:p>
          <a:p>
            <a:pPr lvl="0" algn="ctr">
              <a:lnSpc>
                <a:spcPct val="80000"/>
              </a:lnSpc>
              <a:buClr>
                <a:schemeClr val="accent1"/>
              </a:buClr>
              <a:buSzPts val="2000"/>
            </a:pPr>
            <a:endParaRPr lang="en-US" sz="3200" b="1" dirty="0">
              <a:latin typeface="Times New Roman" panose="02020603050405020304" pitchFamily="18" charset="0"/>
              <a:cs typeface="Times New Roman" panose="02020603050405020304" pitchFamily="18" charset="0"/>
            </a:endParaRPr>
          </a:p>
          <a:p>
            <a:pPr lvl="0" algn="ctr">
              <a:lnSpc>
                <a:spcPct val="80000"/>
              </a:lnSpc>
              <a:buClr>
                <a:schemeClr val="accent1"/>
              </a:buClr>
              <a:buSzPts val="2000"/>
            </a:pPr>
            <a:r>
              <a:rPr lang="en-US" sz="3200" i="1" dirty="0">
                <a:latin typeface="Times New Roman" panose="02020603050405020304" pitchFamily="18" charset="0"/>
                <a:cs typeface="Times New Roman" panose="02020603050405020304" pitchFamily="18" charset="0"/>
              </a:rPr>
              <a:t>Please drop your name and the program(s) you are interested in </a:t>
            </a:r>
            <a:r>
              <a:rPr lang="en-US" sz="3200" b="1" i="1" dirty="0">
                <a:latin typeface="Times New Roman" panose="02020603050405020304" pitchFamily="18" charset="0"/>
                <a:cs typeface="Times New Roman" panose="02020603050405020304" pitchFamily="18" charset="0"/>
              </a:rPr>
              <a:t>into the chat</a:t>
            </a:r>
            <a:r>
              <a:rPr lang="en-US" sz="3200" i="1" dirty="0">
                <a:latin typeface="Times New Roman" panose="02020603050405020304" pitchFamily="18" charset="0"/>
                <a:cs typeface="Times New Roman" panose="02020603050405020304" pitchFamily="18" charset="0"/>
              </a:rPr>
              <a:t>!</a:t>
            </a:r>
          </a:p>
          <a:p>
            <a:pPr lvl="0" algn="ctr">
              <a:lnSpc>
                <a:spcPct val="80000"/>
              </a:lnSpc>
              <a:spcBef>
                <a:spcPts val="400"/>
              </a:spcBef>
              <a:buClr>
                <a:schemeClr val="accent1"/>
              </a:buClr>
              <a:buSzPts val="2000"/>
            </a:pP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0DB12BCA-4FC9-AE47-998E-24F25C5120E8}"/>
              </a:ext>
            </a:extLst>
          </p:cNvPr>
          <p:cNvSpPr>
            <a:spLocks noGrp="1"/>
          </p:cNvSpPr>
          <p:nvPr>
            <p:ph sz="half" idx="1"/>
          </p:nvPr>
        </p:nvSpPr>
        <p:spPr>
          <a:xfrm>
            <a:off x="2057400" y="2281768"/>
            <a:ext cx="7391400" cy="1833033"/>
          </a:xfrm>
        </p:spPr>
        <p:txBody>
          <a:bodyPr/>
          <a:lstStyle/>
          <a:p>
            <a:pPr marL="0" indent="0">
              <a:spcBef>
                <a:spcPts val="600"/>
              </a:spcBef>
              <a:spcAft>
                <a:spcPts val="600"/>
              </a:spcAft>
              <a:buNone/>
            </a:pPr>
            <a:endParaRPr lang="en-US" altLang="en-US" b="1"/>
          </a:p>
          <a:p>
            <a:pPr marL="0" indent="0">
              <a:spcBef>
                <a:spcPts val="600"/>
              </a:spcBef>
              <a:spcAft>
                <a:spcPts val="600"/>
              </a:spcAft>
              <a:buNone/>
            </a:pPr>
            <a:endParaRPr lang="en-US" altLang="en-US" b="1"/>
          </a:p>
        </p:txBody>
      </p:sp>
      <p:grpSp>
        <p:nvGrpSpPr>
          <p:cNvPr id="15365" name="Group 6">
            <a:extLst>
              <a:ext uri="{FF2B5EF4-FFF2-40B4-BE49-F238E27FC236}">
                <a16:creationId xmlns:a16="http://schemas.microsoft.com/office/drawing/2014/main" id="{4E837DFB-C894-4041-AE66-1ECE9A449119}"/>
              </a:ext>
            </a:extLst>
          </p:cNvPr>
          <p:cNvGrpSpPr>
            <a:grpSpLocks/>
          </p:cNvGrpSpPr>
          <p:nvPr/>
        </p:nvGrpSpPr>
        <p:grpSpPr bwMode="auto">
          <a:xfrm>
            <a:off x="203200" y="203200"/>
            <a:ext cx="5149851" cy="1143000"/>
            <a:chOff x="152400" y="152400"/>
            <a:chExt cx="3862587" cy="857399"/>
          </a:xfrm>
        </p:grpSpPr>
        <p:pic>
          <p:nvPicPr>
            <p:cNvPr id="15366" name="Picture 7" descr="College-Education-H.eps">
              <a:extLst>
                <a:ext uri="{FF2B5EF4-FFF2-40B4-BE49-F238E27FC236}">
                  <a16:creationId xmlns:a16="http://schemas.microsoft.com/office/drawing/2014/main" id="{AE789E2D-3517-9D43-A56F-65CFCD5EC6CE}"/>
                </a:ext>
              </a:extLst>
            </p:cNvPr>
            <p:cNvPicPr>
              <a:picLocks noChangeAspect="1"/>
            </p:cNvPicPr>
            <p:nvPr/>
          </p:nvPicPr>
          <p:blipFill>
            <a:blip r:embed="rId2">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8">
              <a:extLst>
                <a:ext uri="{FF2B5EF4-FFF2-40B4-BE49-F238E27FC236}">
                  <a16:creationId xmlns:a16="http://schemas.microsoft.com/office/drawing/2014/main" id="{0978889A-88B6-1D42-AE5A-E53C7DF484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Google Shape;83;p12">
            <a:extLst>
              <a:ext uri="{FF2B5EF4-FFF2-40B4-BE49-F238E27FC236}">
                <a16:creationId xmlns:a16="http://schemas.microsoft.com/office/drawing/2014/main" id="{9E5C9BC1-F36F-2D4C-B9B7-B1586E24683D}"/>
              </a:ext>
            </a:extLst>
          </p:cNvPr>
          <p:cNvSpPr txBox="1">
            <a:spLocks noGrp="1"/>
          </p:cNvSpPr>
          <p:nvPr>
            <p:ph type="title"/>
          </p:nvPr>
        </p:nvSpPr>
        <p:spPr>
          <a:xfrm>
            <a:off x="1905000" y="1346200"/>
            <a:ext cx="8229600" cy="97220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Times New Roman"/>
              <a:buNone/>
            </a:pPr>
            <a:r>
              <a:rPr lang="en-US" dirty="0">
                <a:latin typeface="Times New Roman" panose="02020603050405020304" pitchFamily="18" charset="0"/>
                <a:cs typeface="Times New Roman" panose="02020603050405020304" pitchFamily="18" charset="0"/>
              </a:rPr>
              <a:t>Welcome and Introduction</a:t>
            </a:r>
            <a:endParaRPr dirty="0">
              <a:latin typeface="Times New Roman" panose="02020603050405020304" pitchFamily="18" charset="0"/>
              <a:cs typeface="Times New Roman" panose="02020603050405020304" pitchFamily="18" charset="0"/>
            </a:endParaRPr>
          </a:p>
        </p:txBody>
      </p:sp>
      <p:sp>
        <p:nvSpPr>
          <p:cNvPr id="11" name="Google Shape;84;p12">
            <a:extLst>
              <a:ext uri="{FF2B5EF4-FFF2-40B4-BE49-F238E27FC236}">
                <a16:creationId xmlns:a16="http://schemas.microsoft.com/office/drawing/2014/main" id="{6F82F3BA-989C-424C-B2B9-0C0978141A3A}"/>
              </a:ext>
            </a:extLst>
          </p:cNvPr>
          <p:cNvSpPr txBox="1">
            <a:spLocks/>
          </p:cNvSpPr>
          <p:nvPr/>
        </p:nvSpPr>
        <p:spPr>
          <a:xfrm>
            <a:off x="1905000" y="2589877"/>
            <a:ext cx="8229600" cy="4064923"/>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lnSpc>
                <a:spcPct val="80000"/>
              </a:lnSpc>
              <a:spcBef>
                <a:spcPts val="0"/>
              </a:spcBef>
              <a:buClr>
                <a:schemeClr val="dk1"/>
              </a:buClr>
              <a:buSzPts val="2960"/>
              <a:buFont typeface="Arial" panose="020B0604020202020204" pitchFamily="34" charset="0"/>
              <a:buAutoNum type="romanUcPeriod"/>
            </a:pPr>
            <a:r>
              <a:rPr lang="en-US">
                <a:latin typeface="Times New Roman" panose="02020603050405020304" pitchFamily="18" charset="0"/>
                <a:cs typeface="Times New Roman" panose="02020603050405020304" pitchFamily="18" charset="0"/>
              </a:rPr>
              <a:t>Brief Overview of the School of Teacher Education</a:t>
            </a:r>
            <a:br>
              <a:rPr lang="en-US">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	</a:t>
            </a:r>
          </a:p>
          <a:p>
            <a:pPr marL="0" indent="0">
              <a:lnSpc>
                <a:spcPct val="80000"/>
              </a:lnSpc>
              <a:spcBef>
                <a:spcPts val="592"/>
              </a:spcBef>
              <a:buClr>
                <a:schemeClr val="dk1"/>
              </a:buClr>
              <a:buSzPts val="2960"/>
              <a:buFont typeface="Arial" panose="020B0604020202020204" pitchFamily="34" charset="0"/>
              <a:buNone/>
            </a:pPr>
            <a:r>
              <a:rPr lang="en-US">
                <a:latin typeface="Times New Roman" panose="02020603050405020304" pitchFamily="18" charset="0"/>
                <a:cs typeface="Times New Roman" panose="02020603050405020304" pitchFamily="18" charset="0"/>
              </a:rPr>
              <a:t>II. Application Requirements</a:t>
            </a:r>
          </a:p>
          <a:p>
            <a:pPr marL="0" indent="0">
              <a:lnSpc>
                <a:spcPct val="80000"/>
              </a:lnSpc>
              <a:spcBef>
                <a:spcPts val="592"/>
              </a:spcBef>
              <a:buClr>
                <a:schemeClr val="dk1"/>
              </a:buClr>
              <a:buSzPts val="2960"/>
              <a:buFont typeface="Arial" panose="020B0604020202020204" pitchFamily="34" charset="0"/>
              <a:buNone/>
            </a:pPr>
            <a:endParaRPr lang="en-US">
              <a:latin typeface="Times New Roman" panose="02020603050405020304" pitchFamily="18" charset="0"/>
              <a:cs typeface="Times New Roman" panose="02020603050405020304" pitchFamily="18" charset="0"/>
            </a:endParaRPr>
          </a:p>
          <a:p>
            <a:pPr marL="0" indent="0">
              <a:lnSpc>
                <a:spcPct val="80000"/>
              </a:lnSpc>
              <a:spcBef>
                <a:spcPts val="592"/>
              </a:spcBef>
              <a:buClr>
                <a:schemeClr val="dk1"/>
              </a:buClr>
              <a:buSzPts val="2960"/>
              <a:buFont typeface="Arial" panose="020B0604020202020204" pitchFamily="34" charset="0"/>
              <a:buNone/>
            </a:pPr>
            <a:r>
              <a:rPr lang="en-US">
                <a:latin typeface="Times New Roman" panose="02020603050405020304" pitchFamily="18" charset="0"/>
                <a:cs typeface="Times New Roman" panose="02020603050405020304" pitchFamily="18" charset="0"/>
              </a:rPr>
              <a:t>III. Important Dates/Deadlines</a:t>
            </a:r>
          </a:p>
          <a:p>
            <a:pPr marL="0" indent="0">
              <a:lnSpc>
                <a:spcPct val="80000"/>
              </a:lnSpc>
              <a:spcBef>
                <a:spcPts val="592"/>
              </a:spcBef>
              <a:buClr>
                <a:schemeClr val="dk1"/>
              </a:buClr>
              <a:buSzPts val="2960"/>
              <a:buFont typeface="Arial" panose="020B0604020202020204" pitchFamily="34" charset="0"/>
              <a:buNone/>
            </a:pPr>
            <a:endParaRPr lang="en-US">
              <a:latin typeface="Times New Roman" panose="02020603050405020304" pitchFamily="18" charset="0"/>
              <a:cs typeface="Times New Roman" panose="02020603050405020304" pitchFamily="18" charset="0"/>
            </a:endParaRPr>
          </a:p>
          <a:p>
            <a:pPr marL="0" indent="0">
              <a:lnSpc>
                <a:spcPct val="80000"/>
              </a:lnSpc>
              <a:spcBef>
                <a:spcPts val="592"/>
              </a:spcBef>
              <a:buClr>
                <a:schemeClr val="dk1"/>
              </a:buClr>
              <a:buSzPts val="2960"/>
              <a:buFont typeface="Arial" panose="020B0604020202020204" pitchFamily="34" charset="0"/>
              <a:buNone/>
            </a:pPr>
            <a:r>
              <a:rPr lang="en-US">
                <a:latin typeface="Times New Roman" panose="02020603050405020304" pitchFamily="18" charset="0"/>
                <a:cs typeface="Times New Roman" panose="02020603050405020304" pitchFamily="18" charset="0"/>
              </a:rPr>
              <a:t>IV. Funding Opportunities</a:t>
            </a:r>
          </a:p>
          <a:p>
            <a:pPr marL="0" indent="0">
              <a:lnSpc>
                <a:spcPct val="80000"/>
              </a:lnSpc>
              <a:spcBef>
                <a:spcPts val="592"/>
              </a:spcBef>
              <a:buClr>
                <a:schemeClr val="dk1"/>
              </a:buClr>
              <a:buSzPts val="2960"/>
              <a:buFont typeface="Arial" panose="020B0604020202020204" pitchFamily="34" charset="0"/>
              <a:buNone/>
            </a:pPr>
            <a:endParaRPr lang="en-US">
              <a:latin typeface="Times New Roman" panose="02020603050405020304" pitchFamily="18" charset="0"/>
              <a:cs typeface="Times New Roman" panose="02020603050405020304" pitchFamily="18" charset="0"/>
            </a:endParaRPr>
          </a:p>
          <a:p>
            <a:pPr marL="0" indent="0">
              <a:lnSpc>
                <a:spcPct val="80000"/>
              </a:lnSpc>
              <a:spcBef>
                <a:spcPts val="592"/>
              </a:spcBef>
              <a:buClr>
                <a:schemeClr val="dk1"/>
              </a:buClr>
              <a:buSzPts val="2960"/>
              <a:buFont typeface="Arial" panose="020B0604020202020204" pitchFamily="34" charset="0"/>
              <a:buNone/>
            </a:pPr>
            <a:r>
              <a:rPr lang="en-US">
                <a:latin typeface="Times New Roman" panose="02020603050405020304" pitchFamily="18" charset="0"/>
                <a:cs typeface="Times New Roman" panose="02020603050405020304" pitchFamily="18" charset="0"/>
              </a:rPr>
              <a:t>IV. </a:t>
            </a:r>
            <a:r>
              <a:rPr lang="en-US" i="1">
                <a:latin typeface="Times New Roman" panose="02020603050405020304" pitchFamily="18" charset="0"/>
                <a:cs typeface="Times New Roman" panose="02020603050405020304" pitchFamily="18" charset="0"/>
              </a:rPr>
              <a:t>Questions before breakout sessions?</a:t>
            </a:r>
            <a:br>
              <a:rPr lang="en-US" sz="2960">
                <a:latin typeface="Times New Roman" panose="02020603050405020304" pitchFamily="18" charset="0"/>
                <a:cs typeface="Times New Roman" panose="02020603050405020304" pitchFamily="18" charset="0"/>
              </a:rPr>
            </a:br>
            <a:endParaRPr lang="en-US" sz="2960" dirty="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6">
            <a:extLst>
              <a:ext uri="{FF2B5EF4-FFF2-40B4-BE49-F238E27FC236}">
                <a16:creationId xmlns:a16="http://schemas.microsoft.com/office/drawing/2014/main" id="{B9DD1A77-2FA3-5840-82BE-A0C423EE3CF5}"/>
              </a:ext>
            </a:extLst>
          </p:cNvPr>
          <p:cNvGrpSpPr>
            <a:grpSpLocks/>
          </p:cNvGrpSpPr>
          <p:nvPr/>
        </p:nvGrpSpPr>
        <p:grpSpPr bwMode="auto">
          <a:xfrm>
            <a:off x="203200" y="203200"/>
            <a:ext cx="5149851" cy="1143000"/>
            <a:chOff x="152400" y="152400"/>
            <a:chExt cx="3862587" cy="857399"/>
          </a:xfrm>
        </p:grpSpPr>
        <p:pic>
          <p:nvPicPr>
            <p:cNvPr id="18437" name="Picture 7" descr="College-Education-H.eps">
              <a:extLst>
                <a:ext uri="{FF2B5EF4-FFF2-40B4-BE49-F238E27FC236}">
                  <a16:creationId xmlns:a16="http://schemas.microsoft.com/office/drawing/2014/main" id="{C38E9247-3BC4-8F4A-B466-27C7EBE20C8B}"/>
                </a:ext>
              </a:extLst>
            </p:cNvPr>
            <p:cNvPicPr>
              <a:picLocks noChangeAspect="1"/>
            </p:cNvPicPr>
            <p:nvPr/>
          </p:nvPicPr>
          <p:blipFill>
            <a:blip r:embed="rId3">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8">
              <a:extLst>
                <a:ext uri="{FF2B5EF4-FFF2-40B4-BE49-F238E27FC236}">
                  <a16:creationId xmlns:a16="http://schemas.microsoft.com/office/drawing/2014/main" id="{18CA4CCA-B642-D347-9426-49211DAE43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5" name="Content Placeholder 2">
            <a:extLst>
              <a:ext uri="{FF2B5EF4-FFF2-40B4-BE49-F238E27FC236}">
                <a16:creationId xmlns:a16="http://schemas.microsoft.com/office/drawing/2014/main" id="{7A002F36-7BCC-6B41-9F22-7B51F6094080}"/>
              </a:ext>
            </a:extLst>
          </p:cNvPr>
          <p:cNvSpPr>
            <a:spLocks noGrp="1"/>
          </p:cNvSpPr>
          <p:nvPr>
            <p:ph idx="1"/>
          </p:nvPr>
        </p:nvSpPr>
        <p:spPr>
          <a:xfrm>
            <a:off x="8244840" y="1768282"/>
            <a:ext cx="3352800" cy="3804920"/>
          </a:xfrm>
        </p:spPr>
        <p:txBody>
          <a:bodyPr>
            <a:normAutofit/>
          </a:bodyPr>
          <a:lstStyle/>
          <a:p>
            <a:pPr marL="0" indent="0" algn="ctr">
              <a:buNone/>
            </a:pPr>
            <a:r>
              <a:rPr lang="en-US" altLang="en-US" sz="2400" dirty="0">
                <a:solidFill>
                  <a:srgbClr val="000000"/>
                </a:solidFill>
                <a:latin typeface="Times New Roman" panose="02020603050405020304" pitchFamily="18" charset="0"/>
                <a:cs typeface="Times New Roman" panose="02020603050405020304" pitchFamily="18" charset="0"/>
              </a:rPr>
              <a:t>We have 12 programs that you can “visit” today. </a:t>
            </a:r>
          </a:p>
          <a:p>
            <a:pPr marL="0" indent="0" algn="ctr">
              <a:buNone/>
            </a:pPr>
            <a:r>
              <a:rPr lang="en-US" altLang="en-US" sz="2400" dirty="0">
                <a:solidFill>
                  <a:srgbClr val="000000"/>
                </a:solidFill>
                <a:latin typeface="Times New Roman" panose="02020603050405020304" pitchFamily="18" charset="0"/>
                <a:cs typeface="Times New Roman" panose="02020603050405020304" pitchFamily="18" charset="0"/>
              </a:rPr>
              <a:t>(These are our graduate-only programs, and none of these lead to teacher certification.)</a:t>
            </a:r>
          </a:p>
        </p:txBody>
      </p:sp>
      <p:graphicFrame>
        <p:nvGraphicFramePr>
          <p:cNvPr id="7" name="Table 2">
            <a:extLst>
              <a:ext uri="{FF2B5EF4-FFF2-40B4-BE49-F238E27FC236}">
                <a16:creationId xmlns:a16="http://schemas.microsoft.com/office/drawing/2014/main" id="{D7B5494B-FDE0-6944-A6C0-672B6C21ABF1}"/>
              </a:ext>
            </a:extLst>
          </p:cNvPr>
          <p:cNvGraphicFramePr>
            <a:graphicFrameLocks noGrp="1"/>
          </p:cNvGraphicFramePr>
          <p:nvPr>
            <p:extLst>
              <p:ext uri="{D42A27DB-BD31-4B8C-83A1-F6EECF244321}">
                <p14:modId xmlns:p14="http://schemas.microsoft.com/office/powerpoint/2010/main" val="1940433114"/>
              </p:ext>
            </p:extLst>
          </p:nvPr>
        </p:nvGraphicFramePr>
        <p:xfrm>
          <a:off x="914400" y="1768282"/>
          <a:ext cx="6910502" cy="4754880"/>
        </p:xfrm>
        <a:graphic>
          <a:graphicData uri="http://schemas.openxmlformats.org/drawingml/2006/table">
            <a:tbl>
              <a:tblPr firstRow="1" bandRow="1">
                <a:tableStyleId>{F5AB1C69-6EDB-4FF4-983F-18BD219EF322}</a:tableStyleId>
              </a:tblPr>
              <a:tblGrid>
                <a:gridCol w="4022728">
                  <a:extLst>
                    <a:ext uri="{9D8B030D-6E8A-4147-A177-3AD203B41FA5}">
                      <a16:colId xmlns:a16="http://schemas.microsoft.com/office/drawing/2014/main" val="4117799660"/>
                    </a:ext>
                  </a:extLst>
                </a:gridCol>
                <a:gridCol w="2887774">
                  <a:extLst>
                    <a:ext uri="{9D8B030D-6E8A-4147-A177-3AD203B41FA5}">
                      <a16:colId xmlns:a16="http://schemas.microsoft.com/office/drawing/2014/main" val="1569345922"/>
                    </a:ext>
                  </a:extLst>
                </a:gridCol>
              </a:tblGrid>
              <a:tr h="352794">
                <a:tc>
                  <a:txBody>
                    <a:bodyPr/>
                    <a:lstStyle/>
                    <a:p>
                      <a:r>
                        <a:rPr lang="en-US" b="1" dirty="0">
                          <a:solidFill>
                            <a:schemeClr val="tx1"/>
                          </a:solidFill>
                        </a:rPr>
                        <a:t>Major</a:t>
                      </a:r>
                      <a:endParaRPr lang="en-US" b="1" dirty="0">
                        <a:solidFill>
                          <a:schemeClr val="tx1"/>
                        </a:solidFill>
                        <a:latin typeface="Avenir Book" panose="02000503020000020003" pitchFamily="2" charset="0"/>
                      </a:endParaRPr>
                    </a:p>
                  </a:txBody>
                  <a:tcPr/>
                </a:tc>
                <a:tc>
                  <a:txBody>
                    <a:bodyPr/>
                    <a:lstStyle/>
                    <a:p>
                      <a:r>
                        <a:rPr lang="en-US" b="1" dirty="0">
                          <a:solidFill>
                            <a:schemeClr val="tx1"/>
                          </a:solidFill>
                        </a:rPr>
                        <a:t>Degree Programs</a:t>
                      </a:r>
                      <a:endParaRPr lang="en-US" b="1" dirty="0">
                        <a:solidFill>
                          <a:schemeClr val="tx1"/>
                        </a:solidFill>
                        <a:latin typeface="Avenir Book" panose="02000503020000020003" pitchFamily="2" charset="0"/>
                      </a:endParaRPr>
                    </a:p>
                  </a:txBody>
                  <a:tcPr/>
                </a:tc>
                <a:extLst>
                  <a:ext uri="{0D108BD9-81ED-4DB2-BD59-A6C34878D82A}">
                    <a16:rowId xmlns:a16="http://schemas.microsoft.com/office/drawing/2014/main" val="1662688701"/>
                  </a:ext>
                </a:extLst>
              </a:tr>
              <a:tr h="352794">
                <a:tc>
                  <a:txBody>
                    <a:bodyPr/>
                    <a:lstStyle/>
                    <a:p>
                      <a:r>
                        <a:rPr lang="en-US" dirty="0">
                          <a:solidFill>
                            <a:schemeClr val="tx1"/>
                          </a:solidFill>
                        </a:rPr>
                        <a:t>Autism Spectrum Disorder (ASD)</a:t>
                      </a:r>
                      <a:endParaRPr lang="en-US" dirty="0">
                        <a:solidFill>
                          <a:schemeClr val="tx1"/>
                        </a:solidFill>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MS</a:t>
                      </a:r>
                      <a:endParaRPr lang="en-US" dirty="0">
                        <a:solidFill>
                          <a:schemeClr val="tx1"/>
                        </a:solidFill>
                        <a:latin typeface="Avenir Book" panose="02000503020000020003" pitchFamily="2" charset="0"/>
                      </a:endParaRPr>
                    </a:p>
                  </a:txBody>
                  <a:tcPr/>
                </a:tc>
                <a:extLst>
                  <a:ext uri="{0D108BD9-81ED-4DB2-BD59-A6C34878D82A}">
                    <a16:rowId xmlns:a16="http://schemas.microsoft.com/office/drawing/2014/main" val="4201209120"/>
                  </a:ext>
                </a:extLst>
              </a:tr>
              <a:tr h="352794">
                <a:tc>
                  <a:txBody>
                    <a:bodyPr/>
                    <a:lstStyle/>
                    <a:p>
                      <a:r>
                        <a:rPr lang="en-US" sz="1800" b="0" kern="1200" dirty="0">
                          <a:solidFill>
                            <a:schemeClr val="tx1"/>
                          </a:solidFill>
                          <a:effectLst/>
                        </a:rPr>
                        <a:t>Early Childhood Education </a:t>
                      </a:r>
                      <a:endParaRPr lang="en-US" b="0" dirty="0">
                        <a:solidFill>
                          <a:schemeClr val="tx1"/>
                        </a:solidFill>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rPr>
                        <a:t>MS, </a:t>
                      </a:r>
                      <a:r>
                        <a:rPr lang="en-US" sz="1800" kern="1200" dirty="0" err="1">
                          <a:solidFill>
                            <a:schemeClr val="tx1"/>
                          </a:solidFill>
                          <a:effectLst/>
                        </a:rPr>
                        <a:t>EdS</a:t>
                      </a:r>
                      <a:r>
                        <a:rPr lang="en-US" sz="1800" kern="1200" dirty="0">
                          <a:solidFill>
                            <a:schemeClr val="tx1"/>
                          </a:solidFill>
                          <a:effectLst/>
                        </a:rPr>
                        <a:t>, PhD</a:t>
                      </a:r>
                      <a:endParaRPr lang="en-US" sz="1800" kern="1200" dirty="0">
                        <a:solidFill>
                          <a:schemeClr val="tx1"/>
                        </a:solidFill>
                        <a:effectLst/>
                        <a:latin typeface="Avenir Book" panose="02000503020000020003" pitchFamily="2" charset="0"/>
                        <a:ea typeface="+mn-ea"/>
                        <a:cs typeface="+mn-cs"/>
                      </a:endParaRPr>
                    </a:p>
                  </a:txBody>
                  <a:tcPr/>
                </a:tc>
                <a:extLst>
                  <a:ext uri="{0D108BD9-81ED-4DB2-BD59-A6C34878D82A}">
                    <a16:rowId xmlns:a16="http://schemas.microsoft.com/office/drawing/2014/main" val="1670519855"/>
                  </a:ext>
                </a:extLst>
              </a:tr>
              <a:tr h="352794">
                <a:tc>
                  <a:txBody>
                    <a:bodyPr/>
                    <a:lstStyle/>
                    <a:p>
                      <a:r>
                        <a:rPr lang="en-US" dirty="0">
                          <a:solidFill>
                            <a:schemeClr val="tx1"/>
                          </a:solidFill>
                        </a:rPr>
                        <a:t>Elementary Education</a:t>
                      </a:r>
                      <a:endParaRPr lang="en-US" dirty="0">
                        <a:solidFill>
                          <a:schemeClr val="tx1"/>
                        </a:solidFill>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rPr>
                        <a:t>MS, </a:t>
                      </a:r>
                      <a:r>
                        <a:rPr lang="en-US" sz="1800" kern="1200" dirty="0" err="1">
                          <a:solidFill>
                            <a:schemeClr val="tx1"/>
                          </a:solidFill>
                          <a:effectLst/>
                        </a:rPr>
                        <a:t>EdS</a:t>
                      </a:r>
                      <a:r>
                        <a:rPr lang="en-US" sz="1800" kern="1200" dirty="0">
                          <a:solidFill>
                            <a:schemeClr val="tx1"/>
                          </a:solidFill>
                          <a:effectLst/>
                        </a:rPr>
                        <a:t>, PhD</a:t>
                      </a:r>
                      <a:endParaRPr lang="en-US" sz="1800" kern="1200" dirty="0">
                        <a:solidFill>
                          <a:schemeClr val="tx1"/>
                        </a:solidFill>
                        <a:effectLst/>
                        <a:latin typeface="Avenir Book" panose="02000503020000020003" pitchFamily="2" charset="0"/>
                        <a:ea typeface="+mn-ea"/>
                        <a:cs typeface="+mn-cs"/>
                      </a:endParaRPr>
                    </a:p>
                  </a:txBody>
                  <a:tcPr/>
                </a:tc>
                <a:extLst>
                  <a:ext uri="{0D108BD9-81ED-4DB2-BD59-A6C34878D82A}">
                    <a16:rowId xmlns:a16="http://schemas.microsoft.com/office/drawing/2014/main" val="2568512464"/>
                  </a:ext>
                </a:extLst>
              </a:tr>
              <a:tr h="352794">
                <a:tc>
                  <a:txBody>
                    <a:bodyPr/>
                    <a:lstStyle/>
                    <a:p>
                      <a:r>
                        <a:rPr lang="en-US" dirty="0">
                          <a:solidFill>
                            <a:schemeClr val="tx1"/>
                          </a:solidFill>
                        </a:rPr>
                        <a:t>English Education</a:t>
                      </a:r>
                      <a:endParaRPr lang="en-US" dirty="0">
                        <a:solidFill>
                          <a:schemeClr val="tx1"/>
                        </a:solidFill>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rPr>
                        <a:t>MS, </a:t>
                      </a:r>
                      <a:r>
                        <a:rPr lang="en-US" sz="1800" kern="1200" dirty="0" err="1">
                          <a:solidFill>
                            <a:schemeClr val="tx1"/>
                          </a:solidFill>
                          <a:effectLst/>
                        </a:rPr>
                        <a:t>EdS</a:t>
                      </a:r>
                      <a:r>
                        <a:rPr lang="en-US" sz="1800" kern="1200" dirty="0">
                          <a:solidFill>
                            <a:schemeClr val="tx1"/>
                          </a:solidFill>
                          <a:effectLst/>
                        </a:rPr>
                        <a:t>, PhD</a:t>
                      </a:r>
                      <a:endParaRPr lang="en-US" sz="1800" kern="1200" dirty="0">
                        <a:solidFill>
                          <a:schemeClr val="tx1"/>
                        </a:solidFill>
                        <a:effectLst/>
                        <a:latin typeface="Avenir Book" panose="02000503020000020003" pitchFamily="2" charset="0"/>
                        <a:ea typeface="+mn-ea"/>
                        <a:cs typeface="+mn-cs"/>
                      </a:endParaRPr>
                    </a:p>
                  </a:txBody>
                  <a:tcPr/>
                </a:tc>
                <a:extLst>
                  <a:ext uri="{0D108BD9-81ED-4DB2-BD59-A6C34878D82A}">
                    <a16:rowId xmlns:a16="http://schemas.microsoft.com/office/drawing/2014/main" val="3695403798"/>
                  </a:ext>
                </a:extLst>
              </a:tr>
              <a:tr h="352794">
                <a:tc>
                  <a:txBody>
                    <a:bodyPr/>
                    <a:lstStyle/>
                    <a:p>
                      <a:r>
                        <a:rPr lang="en-US" dirty="0">
                          <a:solidFill>
                            <a:schemeClr val="tx1"/>
                          </a:solidFill>
                        </a:rPr>
                        <a:t>Foreign &amp; Second Language Education</a:t>
                      </a:r>
                      <a:endParaRPr lang="en-US" dirty="0">
                        <a:solidFill>
                          <a:schemeClr val="tx1"/>
                        </a:solidFill>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rPr>
                        <a:t>MS, </a:t>
                      </a:r>
                      <a:r>
                        <a:rPr lang="en-US" sz="1800" kern="1200" dirty="0" err="1">
                          <a:solidFill>
                            <a:schemeClr val="tx1"/>
                          </a:solidFill>
                          <a:effectLst/>
                        </a:rPr>
                        <a:t>EdS</a:t>
                      </a:r>
                      <a:r>
                        <a:rPr lang="en-US" sz="1800" kern="1200" dirty="0">
                          <a:solidFill>
                            <a:schemeClr val="tx1"/>
                          </a:solidFill>
                          <a:effectLst/>
                        </a:rPr>
                        <a:t>, PhD</a:t>
                      </a:r>
                      <a:endParaRPr lang="en-US" sz="1800" kern="1200" dirty="0">
                        <a:solidFill>
                          <a:schemeClr val="tx1"/>
                        </a:solidFill>
                        <a:effectLst/>
                        <a:latin typeface="Avenir Book" panose="02000503020000020003" pitchFamily="2" charset="0"/>
                        <a:ea typeface="+mn-ea"/>
                        <a:cs typeface="+mn-cs"/>
                      </a:endParaRPr>
                    </a:p>
                  </a:txBody>
                  <a:tcPr/>
                </a:tc>
                <a:extLst>
                  <a:ext uri="{0D108BD9-81ED-4DB2-BD59-A6C34878D82A}">
                    <a16:rowId xmlns:a16="http://schemas.microsoft.com/office/drawing/2014/main" val="1879462004"/>
                  </a:ext>
                </a:extLst>
              </a:tr>
              <a:tr h="352794">
                <a:tc>
                  <a:txBody>
                    <a:bodyPr/>
                    <a:lstStyle/>
                    <a:p>
                      <a:r>
                        <a:rPr lang="en-US" dirty="0">
                          <a:solidFill>
                            <a:schemeClr val="tx1"/>
                          </a:solidFill>
                        </a:rPr>
                        <a:t>Reading Education/Language Arts</a:t>
                      </a:r>
                      <a:endParaRPr lang="en-US" dirty="0">
                        <a:solidFill>
                          <a:schemeClr val="tx1"/>
                        </a:solidFill>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rPr>
                        <a:t>PhD</a:t>
                      </a:r>
                      <a:endParaRPr lang="en-US" sz="1800" kern="1200" dirty="0">
                        <a:solidFill>
                          <a:schemeClr val="tx1"/>
                        </a:solidFill>
                        <a:effectLst/>
                        <a:latin typeface="Avenir Book" panose="02000503020000020003" pitchFamily="2" charset="0"/>
                        <a:ea typeface="+mn-ea"/>
                        <a:cs typeface="+mn-cs"/>
                      </a:endParaRPr>
                    </a:p>
                  </a:txBody>
                  <a:tcPr/>
                </a:tc>
                <a:extLst>
                  <a:ext uri="{0D108BD9-81ED-4DB2-BD59-A6C34878D82A}">
                    <a16:rowId xmlns:a16="http://schemas.microsoft.com/office/drawing/2014/main" val="2603268724"/>
                  </a:ext>
                </a:extLst>
              </a:tr>
              <a:tr h="352794">
                <a:tc>
                  <a:txBody>
                    <a:bodyPr/>
                    <a:lstStyle/>
                    <a:p>
                      <a:r>
                        <a:rPr lang="en-US" dirty="0">
                          <a:solidFill>
                            <a:schemeClr val="tx1"/>
                          </a:solidFill>
                        </a:rPr>
                        <a:t>Mathematics Education </a:t>
                      </a:r>
                      <a:endParaRPr lang="en-US" dirty="0">
                        <a:solidFill>
                          <a:schemeClr val="tx1"/>
                        </a:solidFill>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rPr>
                        <a:t>MS, </a:t>
                      </a:r>
                      <a:r>
                        <a:rPr lang="en-US" sz="1800" kern="1200" dirty="0" err="1">
                          <a:solidFill>
                            <a:schemeClr val="tx1"/>
                          </a:solidFill>
                          <a:effectLst/>
                        </a:rPr>
                        <a:t>EdS</a:t>
                      </a:r>
                      <a:r>
                        <a:rPr lang="en-US" sz="1800" kern="1200" dirty="0">
                          <a:solidFill>
                            <a:schemeClr val="tx1"/>
                          </a:solidFill>
                          <a:effectLst/>
                        </a:rPr>
                        <a:t>, PhD </a:t>
                      </a:r>
                      <a:endParaRPr lang="en-US" sz="1800" kern="1200" dirty="0">
                        <a:solidFill>
                          <a:schemeClr val="tx1"/>
                        </a:solidFill>
                        <a:effectLst/>
                        <a:latin typeface="Avenir Book" panose="02000503020000020003" pitchFamily="2" charset="0"/>
                        <a:ea typeface="+mn-ea"/>
                        <a:cs typeface="+mn-cs"/>
                      </a:endParaRPr>
                    </a:p>
                  </a:txBody>
                  <a:tcPr/>
                </a:tc>
                <a:extLst>
                  <a:ext uri="{0D108BD9-81ED-4DB2-BD59-A6C34878D82A}">
                    <a16:rowId xmlns:a16="http://schemas.microsoft.com/office/drawing/2014/main" val="3719548893"/>
                  </a:ext>
                </a:extLst>
              </a:tr>
              <a:tr h="352794">
                <a:tc>
                  <a:txBody>
                    <a:bodyPr/>
                    <a:lstStyle/>
                    <a:p>
                      <a:r>
                        <a:rPr lang="en-US" dirty="0">
                          <a:solidFill>
                            <a:schemeClr val="tx1"/>
                          </a:solidFill>
                        </a:rPr>
                        <a:t>Science Education</a:t>
                      </a:r>
                      <a:endParaRPr lang="en-US" dirty="0">
                        <a:solidFill>
                          <a:schemeClr val="tx1"/>
                        </a:solidFill>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rPr>
                        <a:t>MS, </a:t>
                      </a:r>
                      <a:r>
                        <a:rPr lang="en-US" sz="1800" kern="1200" dirty="0" err="1">
                          <a:solidFill>
                            <a:schemeClr val="tx1"/>
                          </a:solidFill>
                          <a:effectLst/>
                        </a:rPr>
                        <a:t>EdS</a:t>
                      </a:r>
                      <a:r>
                        <a:rPr lang="en-US" sz="1800" kern="1200" dirty="0">
                          <a:solidFill>
                            <a:schemeClr val="tx1"/>
                          </a:solidFill>
                          <a:effectLst/>
                        </a:rPr>
                        <a:t>, PhD </a:t>
                      </a:r>
                      <a:endParaRPr lang="en-US" sz="1800" kern="1200" dirty="0">
                        <a:solidFill>
                          <a:schemeClr val="tx1"/>
                        </a:solidFill>
                        <a:effectLst/>
                        <a:latin typeface="Avenir Book" panose="02000503020000020003" pitchFamily="2" charset="0"/>
                        <a:ea typeface="+mn-ea"/>
                        <a:cs typeface="+mn-cs"/>
                      </a:endParaRPr>
                    </a:p>
                  </a:txBody>
                  <a:tcPr/>
                </a:tc>
                <a:extLst>
                  <a:ext uri="{0D108BD9-81ED-4DB2-BD59-A6C34878D82A}">
                    <a16:rowId xmlns:a16="http://schemas.microsoft.com/office/drawing/2014/main" val="1527694943"/>
                  </a:ext>
                </a:extLst>
              </a:tr>
              <a:tr h="352794">
                <a:tc>
                  <a:txBody>
                    <a:bodyPr/>
                    <a:lstStyle/>
                    <a:p>
                      <a:r>
                        <a:rPr lang="en-US" dirty="0">
                          <a:solidFill>
                            <a:schemeClr val="tx1"/>
                          </a:solidFill>
                        </a:rPr>
                        <a:t>Social Science Education</a:t>
                      </a:r>
                      <a:endParaRPr lang="en-US" dirty="0">
                        <a:solidFill>
                          <a:schemeClr val="tx1"/>
                        </a:solidFill>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rPr>
                        <a:t>MS, </a:t>
                      </a:r>
                      <a:r>
                        <a:rPr lang="en-US" sz="1800" kern="1200" dirty="0" err="1">
                          <a:solidFill>
                            <a:schemeClr val="tx1"/>
                          </a:solidFill>
                          <a:effectLst/>
                        </a:rPr>
                        <a:t>EdS</a:t>
                      </a:r>
                      <a:r>
                        <a:rPr lang="en-US" sz="1800" kern="1200" dirty="0">
                          <a:solidFill>
                            <a:schemeClr val="tx1"/>
                          </a:solidFill>
                          <a:effectLst/>
                        </a:rPr>
                        <a:t>, PhD</a:t>
                      </a:r>
                      <a:endParaRPr lang="en-US" sz="1800" kern="1200" dirty="0">
                        <a:solidFill>
                          <a:schemeClr val="tx1"/>
                        </a:solidFill>
                        <a:effectLst/>
                        <a:latin typeface="Avenir Book" panose="02000503020000020003" pitchFamily="2" charset="0"/>
                        <a:ea typeface="+mn-ea"/>
                        <a:cs typeface="+mn-cs"/>
                      </a:endParaRPr>
                    </a:p>
                  </a:txBody>
                  <a:tcPr/>
                </a:tc>
                <a:extLst>
                  <a:ext uri="{0D108BD9-81ED-4DB2-BD59-A6C34878D82A}">
                    <a16:rowId xmlns:a16="http://schemas.microsoft.com/office/drawing/2014/main" val="1056653992"/>
                  </a:ext>
                </a:extLst>
              </a:tr>
              <a:tr h="352794">
                <a:tc>
                  <a:txBody>
                    <a:bodyPr/>
                    <a:lstStyle/>
                    <a:p>
                      <a:r>
                        <a:rPr lang="en-US" dirty="0">
                          <a:solidFill>
                            <a:schemeClr val="tx1"/>
                          </a:solidFill>
                        </a:rPr>
                        <a:t>Special Education</a:t>
                      </a:r>
                      <a:endParaRPr lang="en-US" dirty="0">
                        <a:solidFill>
                          <a:schemeClr val="tx1"/>
                        </a:solidFill>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rPr>
                        <a:t>MS, </a:t>
                      </a:r>
                      <a:r>
                        <a:rPr lang="en-US" sz="1800" kern="1200" dirty="0" err="1">
                          <a:solidFill>
                            <a:schemeClr val="tx1"/>
                          </a:solidFill>
                          <a:effectLst/>
                        </a:rPr>
                        <a:t>EdS</a:t>
                      </a:r>
                      <a:r>
                        <a:rPr lang="en-US" sz="1800" kern="1200" dirty="0">
                          <a:solidFill>
                            <a:schemeClr val="tx1"/>
                          </a:solidFill>
                          <a:effectLst/>
                        </a:rPr>
                        <a:t>, PhD</a:t>
                      </a:r>
                      <a:endParaRPr lang="en-US" sz="1800" kern="1200" dirty="0">
                        <a:solidFill>
                          <a:schemeClr val="tx1"/>
                        </a:solidFill>
                        <a:effectLst/>
                        <a:latin typeface="Avenir Book" panose="02000503020000020003" pitchFamily="2" charset="0"/>
                        <a:ea typeface="+mn-ea"/>
                        <a:cs typeface="+mn-cs"/>
                      </a:endParaRPr>
                    </a:p>
                  </a:txBody>
                  <a:tcPr/>
                </a:tc>
                <a:extLst>
                  <a:ext uri="{0D108BD9-81ED-4DB2-BD59-A6C34878D82A}">
                    <a16:rowId xmlns:a16="http://schemas.microsoft.com/office/drawing/2014/main" val="458393243"/>
                  </a:ext>
                </a:extLst>
              </a:tr>
              <a:tr h="352794">
                <a:tc>
                  <a:txBody>
                    <a:bodyPr/>
                    <a:lstStyle/>
                    <a:p>
                      <a:r>
                        <a:rPr lang="en-US" dirty="0">
                          <a:solidFill>
                            <a:schemeClr val="tx1"/>
                          </a:solidFill>
                        </a:rPr>
                        <a:t>Visual Disabilities</a:t>
                      </a:r>
                      <a:endParaRPr lang="en-US" dirty="0">
                        <a:solidFill>
                          <a:schemeClr val="tx1"/>
                        </a:solidFill>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rPr>
                        <a:t>MS, </a:t>
                      </a:r>
                      <a:r>
                        <a:rPr lang="en-US" sz="1800" kern="1200" dirty="0" err="1">
                          <a:solidFill>
                            <a:schemeClr val="tx1"/>
                          </a:solidFill>
                          <a:effectLst/>
                        </a:rPr>
                        <a:t>EdS</a:t>
                      </a:r>
                      <a:endParaRPr lang="en-US" sz="1800" kern="1200" dirty="0">
                        <a:solidFill>
                          <a:schemeClr val="tx1"/>
                        </a:solidFill>
                        <a:effectLst/>
                        <a:latin typeface="Avenir Book" panose="02000503020000020003" pitchFamily="2" charset="0"/>
                        <a:ea typeface="+mn-ea"/>
                        <a:cs typeface="+mn-cs"/>
                      </a:endParaRPr>
                    </a:p>
                  </a:txBody>
                  <a:tcPr/>
                </a:tc>
                <a:extLst>
                  <a:ext uri="{0D108BD9-81ED-4DB2-BD59-A6C34878D82A}">
                    <a16:rowId xmlns:a16="http://schemas.microsoft.com/office/drawing/2014/main" val="2347883247"/>
                  </a:ext>
                </a:extLst>
              </a:tr>
              <a:tr h="352794">
                <a:tc gridSpan="2">
                  <a:txBody>
                    <a:bodyPr/>
                    <a:lstStyle/>
                    <a:p>
                      <a:pPr algn="ctr"/>
                      <a:r>
                        <a:rPr lang="en-US" dirty="0">
                          <a:solidFill>
                            <a:schemeClr val="tx1"/>
                          </a:solidFill>
                        </a:rPr>
                        <a:t>Online MS Program (for teachers)</a:t>
                      </a:r>
                      <a:endParaRPr lang="en-US" dirty="0">
                        <a:solidFill>
                          <a:schemeClr val="tx1"/>
                        </a:solidFill>
                        <a:latin typeface="Avenir Book" panose="02000503020000020003" pitchFamily="2" charset="0"/>
                      </a:endParaRPr>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385850841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6">
            <a:extLst>
              <a:ext uri="{FF2B5EF4-FFF2-40B4-BE49-F238E27FC236}">
                <a16:creationId xmlns:a16="http://schemas.microsoft.com/office/drawing/2014/main" id="{C3456729-BE6D-B44E-8C0D-22D54F7A924D}"/>
              </a:ext>
            </a:extLst>
          </p:cNvPr>
          <p:cNvGrpSpPr>
            <a:grpSpLocks/>
          </p:cNvGrpSpPr>
          <p:nvPr/>
        </p:nvGrpSpPr>
        <p:grpSpPr bwMode="auto">
          <a:xfrm>
            <a:off x="203200" y="203200"/>
            <a:ext cx="5149851" cy="1143000"/>
            <a:chOff x="152400" y="152400"/>
            <a:chExt cx="3862587" cy="857399"/>
          </a:xfrm>
        </p:grpSpPr>
        <p:pic>
          <p:nvPicPr>
            <p:cNvPr id="20485" name="Picture 7" descr="College-Education-H.eps">
              <a:extLst>
                <a:ext uri="{FF2B5EF4-FFF2-40B4-BE49-F238E27FC236}">
                  <a16:creationId xmlns:a16="http://schemas.microsoft.com/office/drawing/2014/main" id="{8969B09B-1719-5944-A400-9B1483C3A742}"/>
                </a:ext>
              </a:extLst>
            </p:cNvPr>
            <p:cNvPicPr>
              <a:picLocks noChangeAspect="1"/>
            </p:cNvPicPr>
            <p:nvPr/>
          </p:nvPicPr>
          <p:blipFill>
            <a:blip r:embed="rId3">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8">
              <a:extLst>
                <a:ext uri="{FF2B5EF4-FFF2-40B4-BE49-F238E27FC236}">
                  <a16:creationId xmlns:a16="http://schemas.microsoft.com/office/drawing/2014/main" id="{CF003C14-F9AB-4C4F-A038-8159E32C12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itle 1">
            <a:extLst>
              <a:ext uri="{FF2B5EF4-FFF2-40B4-BE49-F238E27FC236}">
                <a16:creationId xmlns:a16="http://schemas.microsoft.com/office/drawing/2014/main" id="{8159B46B-C8C8-8945-97D1-FEBAAA2DBEAD}"/>
              </a:ext>
            </a:extLst>
          </p:cNvPr>
          <p:cNvSpPr>
            <a:spLocks noGrp="1"/>
          </p:cNvSpPr>
          <p:nvPr>
            <p:ph type="title"/>
          </p:nvPr>
        </p:nvSpPr>
        <p:spPr>
          <a:xfrm>
            <a:off x="1981200" y="1469033"/>
            <a:ext cx="8229600" cy="972205"/>
          </a:xfrm>
        </p:spPr>
        <p:txBody>
          <a:bodyPr/>
          <a:lstStyle/>
          <a:p>
            <a:pPr algn="ctr"/>
            <a:r>
              <a:rPr lang="en-US" dirty="0">
                <a:latin typeface="Times New Roman" panose="02020603050405020304" pitchFamily="18" charset="0"/>
                <a:cs typeface="Times New Roman" panose="02020603050405020304" pitchFamily="18" charset="0"/>
              </a:rPr>
              <a:t>Who you will meet today:</a:t>
            </a:r>
          </a:p>
        </p:txBody>
      </p:sp>
      <p:sp>
        <p:nvSpPr>
          <p:cNvPr id="9" name="Content Placeholder 2">
            <a:extLst>
              <a:ext uri="{FF2B5EF4-FFF2-40B4-BE49-F238E27FC236}">
                <a16:creationId xmlns:a16="http://schemas.microsoft.com/office/drawing/2014/main" id="{00F1C72C-C8A0-8D4A-A7F1-6E49FEF0C09C}"/>
              </a:ext>
            </a:extLst>
          </p:cNvPr>
          <p:cNvSpPr>
            <a:spLocks noGrp="1"/>
          </p:cNvSpPr>
          <p:nvPr>
            <p:ph idx="1"/>
          </p:nvPr>
        </p:nvSpPr>
        <p:spPr>
          <a:xfrm>
            <a:off x="1447800" y="2828836"/>
            <a:ext cx="9296400" cy="3572093"/>
          </a:xfrm>
        </p:spPr>
        <p:txBody>
          <a:bodyPr>
            <a:normAutofit/>
          </a:bodyPr>
          <a:lstStyle/>
          <a:p>
            <a:r>
              <a:rPr lang="en-US" b="1" dirty="0">
                <a:latin typeface="Times New Roman" panose="02020603050405020304" pitchFamily="18" charset="0"/>
                <a:cs typeface="Times New Roman" panose="02020603050405020304" pitchFamily="18" charset="0"/>
              </a:rPr>
              <a:t>Dr. Ithel Jones</a:t>
            </a:r>
            <a:br>
              <a:rPr lang="en-US" dirty="0">
                <a:latin typeface="Times New Roman" panose="02020603050405020304" pitchFamily="18" charset="0"/>
                <a:cs typeface="Times New Roman" panose="02020603050405020304" pitchFamily="18" charset="0"/>
              </a:rPr>
            </a:br>
            <a:r>
              <a:rPr lang="en-US" sz="2800" i="1" dirty="0">
                <a:latin typeface="Times New Roman" panose="02020603050405020304" pitchFamily="18" charset="0"/>
                <a:cs typeface="Times New Roman" panose="02020603050405020304" pitchFamily="18" charset="0"/>
              </a:rPr>
              <a:t>Associate Director, School of Teacher Education</a:t>
            </a:r>
          </a:p>
          <a:p>
            <a:r>
              <a:rPr lang="en-US" b="1" dirty="0">
                <a:latin typeface="Times New Roman" panose="02020603050405020304" pitchFamily="18" charset="0"/>
                <a:cs typeface="Times New Roman" panose="02020603050405020304" pitchFamily="18" charset="0"/>
              </a:rPr>
              <a:t>Veronica Houck</a:t>
            </a:r>
            <a:br>
              <a:rPr lang="en-US" dirty="0">
                <a:latin typeface="Times New Roman" panose="02020603050405020304" pitchFamily="18" charset="0"/>
                <a:cs typeface="Times New Roman" panose="02020603050405020304" pitchFamily="18" charset="0"/>
              </a:rPr>
            </a:br>
            <a:r>
              <a:rPr lang="en-US" sz="2800" i="1" dirty="0">
                <a:latin typeface="Times New Roman" panose="02020603050405020304" pitchFamily="18" charset="0"/>
                <a:cs typeface="Times New Roman" panose="02020603050405020304" pitchFamily="18" charset="0"/>
              </a:rPr>
              <a:t>Academic Program Specialist, School of Teacher Education</a:t>
            </a:r>
            <a:br>
              <a:rPr lang="en-US" sz="2800" i="1" dirty="0">
                <a:latin typeface="Times New Roman" panose="02020603050405020304" pitchFamily="18" charset="0"/>
                <a:cs typeface="Times New Roman" panose="02020603050405020304" pitchFamily="18" charset="0"/>
              </a:rPr>
            </a:br>
            <a:br>
              <a:rPr lang="en-US" sz="2800" i="1"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And, in breakout rooms:</a:t>
            </a:r>
            <a:endParaRPr lang="en-US" sz="2800" i="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Faculty representatives </a:t>
            </a:r>
            <a:r>
              <a:rPr lang="en-US" dirty="0">
                <a:latin typeface="Times New Roman" panose="02020603050405020304" pitchFamily="18" charset="0"/>
                <a:cs typeface="Times New Roman" panose="02020603050405020304" pitchFamily="18" charset="0"/>
              </a:rPr>
              <a:t>from our 12 programs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6">
            <a:extLst>
              <a:ext uri="{FF2B5EF4-FFF2-40B4-BE49-F238E27FC236}">
                <a16:creationId xmlns:a16="http://schemas.microsoft.com/office/drawing/2014/main" id="{611AC6BC-36EC-7647-9F3F-D4E1A042F215}"/>
              </a:ext>
            </a:extLst>
          </p:cNvPr>
          <p:cNvGrpSpPr>
            <a:grpSpLocks/>
          </p:cNvGrpSpPr>
          <p:nvPr/>
        </p:nvGrpSpPr>
        <p:grpSpPr bwMode="auto">
          <a:xfrm>
            <a:off x="203200" y="203200"/>
            <a:ext cx="5149851" cy="1143000"/>
            <a:chOff x="152400" y="152400"/>
            <a:chExt cx="3862587" cy="857399"/>
          </a:xfrm>
        </p:grpSpPr>
        <p:pic>
          <p:nvPicPr>
            <p:cNvPr id="22536" name="Picture 7" descr="College-Education-H.eps">
              <a:extLst>
                <a:ext uri="{FF2B5EF4-FFF2-40B4-BE49-F238E27FC236}">
                  <a16:creationId xmlns:a16="http://schemas.microsoft.com/office/drawing/2014/main" id="{E3A0C757-BB4B-AB46-B337-3728A130AC4C}"/>
                </a:ext>
              </a:extLst>
            </p:cNvPr>
            <p:cNvPicPr>
              <a:picLocks noChangeAspect="1"/>
            </p:cNvPicPr>
            <p:nvPr/>
          </p:nvPicPr>
          <p:blipFill>
            <a:blip r:embed="rId3">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8">
              <a:extLst>
                <a:ext uri="{FF2B5EF4-FFF2-40B4-BE49-F238E27FC236}">
                  <a16:creationId xmlns:a16="http://schemas.microsoft.com/office/drawing/2014/main" id="{D6B43A0B-31AD-BE41-85EE-B94332E426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itle 1">
            <a:extLst>
              <a:ext uri="{FF2B5EF4-FFF2-40B4-BE49-F238E27FC236}">
                <a16:creationId xmlns:a16="http://schemas.microsoft.com/office/drawing/2014/main" id="{39869357-4EBA-504C-886E-A7B19C8B559E}"/>
              </a:ext>
            </a:extLst>
          </p:cNvPr>
          <p:cNvSpPr>
            <a:spLocks noGrp="1"/>
          </p:cNvSpPr>
          <p:nvPr>
            <p:ph type="title"/>
          </p:nvPr>
        </p:nvSpPr>
        <p:spPr>
          <a:xfrm>
            <a:off x="2152088" y="1586289"/>
            <a:ext cx="8229600" cy="972205"/>
          </a:xfrm>
        </p:spPr>
        <p:txBody>
          <a:bodyPr/>
          <a:lstStyle/>
          <a:p>
            <a:pPr algn="ctr"/>
            <a:r>
              <a:rPr lang="en-US" dirty="0">
                <a:latin typeface="Times New Roman" panose="02020603050405020304" pitchFamily="18" charset="0"/>
                <a:cs typeface="Times New Roman" panose="02020603050405020304" pitchFamily="18" charset="0"/>
              </a:rPr>
              <a:t>School of Teacher Education</a:t>
            </a:r>
          </a:p>
        </p:txBody>
      </p:sp>
      <p:sp>
        <p:nvSpPr>
          <p:cNvPr id="16" name="Content Placeholder 2">
            <a:extLst>
              <a:ext uri="{FF2B5EF4-FFF2-40B4-BE49-F238E27FC236}">
                <a16:creationId xmlns:a16="http://schemas.microsoft.com/office/drawing/2014/main" id="{D7027113-607B-4E4C-BF6A-E1B6602DE5E9}"/>
              </a:ext>
            </a:extLst>
          </p:cNvPr>
          <p:cNvSpPr>
            <a:spLocks noGrp="1"/>
          </p:cNvSpPr>
          <p:nvPr>
            <p:ph idx="1"/>
          </p:nvPr>
        </p:nvSpPr>
        <p:spPr>
          <a:xfrm>
            <a:off x="621030" y="2798583"/>
            <a:ext cx="10949940" cy="3465056"/>
          </a:xfrm>
        </p:spPr>
        <p:txBody>
          <a:bodyPr>
            <a:normAutofit/>
          </a:bodyPr>
          <a:lstStyle/>
          <a:p>
            <a:r>
              <a:rPr lang="en-US" dirty="0">
                <a:latin typeface="Times New Roman" panose="02020603050405020304" pitchFamily="18" charset="0"/>
                <a:cs typeface="Times New Roman" panose="02020603050405020304" pitchFamily="18" charset="0"/>
              </a:rPr>
              <a:t>Graduate degrees granted in Curriculum &amp; Instruction (C&amp;I)</a:t>
            </a:r>
          </a:p>
          <a:p>
            <a:r>
              <a:rPr lang="en-US" dirty="0">
                <a:latin typeface="Times New Roman" panose="02020603050405020304" pitchFamily="18" charset="0"/>
                <a:cs typeface="Times New Roman" panose="02020603050405020304" pitchFamily="18" charset="0"/>
              </a:rPr>
              <a:t>Certificates are available in Autism Spectrum Disorder (ASD) and Teaching English to Speakers of Other Languages (TESOL)</a:t>
            </a:r>
          </a:p>
          <a:p>
            <a:r>
              <a:rPr lang="en-US" dirty="0">
                <a:latin typeface="Times New Roman" panose="02020603050405020304" pitchFamily="18" charset="0"/>
                <a:cs typeface="Times New Roman" panose="02020603050405020304" pitchFamily="18" charset="0"/>
              </a:rPr>
              <a:t>32 faculty members across 11 different majors, most with multiple degree programs</a:t>
            </a:r>
          </a:p>
          <a:p>
            <a:pPr lvl="2"/>
            <a:r>
              <a:rPr lang="en-US" dirty="0">
                <a:latin typeface="Times New Roman" panose="02020603050405020304" pitchFamily="18" charset="0"/>
                <a:cs typeface="Times New Roman" panose="02020603050405020304" pitchFamily="18" charset="0"/>
              </a:rPr>
              <a:t>Fully online MS program in C&amp;I is available in 7 different majors (ranked #6 in </a:t>
            </a:r>
            <a:r>
              <a:rPr lang="en-US" b="1" dirty="0">
                <a:latin typeface="Times New Roman" panose="02020603050405020304" pitchFamily="18" charset="0"/>
                <a:cs typeface="Times New Roman" panose="02020603050405020304" pitchFamily="18" charset="0"/>
              </a:rPr>
              <a:t>Best Online Master’s in Curriculum and Instruction Programs </a:t>
            </a:r>
            <a:r>
              <a:rPr lang="en-US" dirty="0">
                <a:latin typeface="Times New Roman" panose="02020603050405020304" pitchFamily="18" charset="0"/>
                <a:cs typeface="Times New Roman" panose="02020603050405020304" pitchFamily="18" charset="0"/>
              </a:rPr>
              <a:t>by </a:t>
            </a:r>
            <a:r>
              <a:rPr lang="en-US" i="1" dirty="0">
                <a:latin typeface="Times New Roman" panose="02020603050405020304" pitchFamily="18" charset="0"/>
                <a:cs typeface="Times New Roman" panose="02020603050405020304" pitchFamily="18" charset="0"/>
              </a:rPr>
              <a:t>U.S. News &amp; World Report</a:t>
            </a:r>
            <a:r>
              <a:rPr lang="en-US" dirty="0">
                <a:latin typeface="Times New Roman" panose="02020603050405020304" pitchFamily="18" charset="0"/>
                <a:cs typeface="Times New Roman" panose="02020603050405020304" pitchFamily="18" charset="0"/>
              </a:rPr>
              <a:t>)</a:t>
            </a:r>
          </a:p>
          <a:p>
            <a:pPr lvl="2"/>
            <a:r>
              <a:rPr lang="en-US" dirty="0">
                <a:latin typeface="Times New Roman" panose="02020603050405020304" pitchFamily="18" charset="0"/>
                <a:cs typeface="Times New Roman" panose="02020603050405020304" pitchFamily="18" charset="0"/>
              </a:rPr>
              <a:t>Online programs (also as certificate) in ASD and TESOL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6">
            <a:extLst>
              <a:ext uri="{FF2B5EF4-FFF2-40B4-BE49-F238E27FC236}">
                <a16:creationId xmlns:a16="http://schemas.microsoft.com/office/drawing/2014/main" id="{D6551A14-3501-3344-AA6F-8C80B0F51358}"/>
              </a:ext>
            </a:extLst>
          </p:cNvPr>
          <p:cNvGrpSpPr>
            <a:grpSpLocks/>
          </p:cNvGrpSpPr>
          <p:nvPr/>
        </p:nvGrpSpPr>
        <p:grpSpPr bwMode="auto">
          <a:xfrm>
            <a:off x="203200" y="203200"/>
            <a:ext cx="5149851" cy="1143000"/>
            <a:chOff x="152400" y="152400"/>
            <a:chExt cx="3862587" cy="857399"/>
          </a:xfrm>
        </p:grpSpPr>
        <p:pic>
          <p:nvPicPr>
            <p:cNvPr id="24581" name="Picture 7" descr="College-Education-H.eps">
              <a:extLst>
                <a:ext uri="{FF2B5EF4-FFF2-40B4-BE49-F238E27FC236}">
                  <a16:creationId xmlns:a16="http://schemas.microsoft.com/office/drawing/2014/main" id="{F5AC7C87-8DB1-E74F-814E-1B15E7F8530F}"/>
                </a:ext>
              </a:extLst>
            </p:cNvPr>
            <p:cNvPicPr>
              <a:picLocks noChangeAspect="1"/>
            </p:cNvPicPr>
            <p:nvPr/>
          </p:nvPicPr>
          <p:blipFill>
            <a:blip r:embed="rId3">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8">
              <a:extLst>
                <a:ext uri="{FF2B5EF4-FFF2-40B4-BE49-F238E27FC236}">
                  <a16:creationId xmlns:a16="http://schemas.microsoft.com/office/drawing/2014/main" id="{74CF2534-4D1D-2D4E-9168-9ADFB557AF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Subtitle 2">
            <a:extLst>
              <a:ext uri="{FF2B5EF4-FFF2-40B4-BE49-F238E27FC236}">
                <a16:creationId xmlns:a16="http://schemas.microsoft.com/office/drawing/2014/main" id="{26CF6F34-1975-FF46-B4B0-59418717B721}"/>
              </a:ext>
            </a:extLst>
          </p:cNvPr>
          <p:cNvSpPr txBox="1">
            <a:spLocks/>
          </p:cNvSpPr>
          <p:nvPr/>
        </p:nvSpPr>
        <p:spPr>
          <a:xfrm>
            <a:off x="1165983" y="2378917"/>
            <a:ext cx="9860034" cy="39953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Times New Roman" panose="02020603050405020304" pitchFamily="18" charset="0"/>
                <a:cs typeface="Times New Roman" panose="02020603050405020304" pitchFamily="18" charset="0"/>
              </a:rPr>
              <a:t>Veronica Houck</a:t>
            </a:r>
          </a:p>
          <a:p>
            <a:pPr marL="0" indent="0">
              <a:buNone/>
            </a:pPr>
            <a:r>
              <a:rPr lang="en-US" sz="2400" b="1" dirty="0">
                <a:latin typeface="Times New Roman" panose="02020603050405020304" pitchFamily="18" charset="0"/>
                <a:cs typeface="Times New Roman" panose="02020603050405020304" pitchFamily="18" charset="0"/>
              </a:rPr>
              <a:t>vhouck@fsu.edu</a:t>
            </a:r>
          </a:p>
          <a:p>
            <a:pPr marL="0" indent="0">
              <a:buNone/>
            </a:pPr>
            <a:r>
              <a:rPr lang="en-US" sz="1800" b="1" dirty="0">
                <a:latin typeface="Times New Roman" panose="02020603050405020304" pitchFamily="18" charset="0"/>
                <a:cs typeface="Times New Roman" panose="02020603050405020304" pitchFamily="18" charset="0"/>
              </a:rPr>
              <a:t>(850) 644 2122</a:t>
            </a:r>
          </a:p>
          <a:p>
            <a:pPr marL="0" indent="0">
              <a:buNone/>
            </a:pPr>
            <a:r>
              <a:rPr lang="en-US" sz="1800" b="1" i="1" u="sng" dirty="0">
                <a:latin typeface="Times New Roman" panose="02020603050405020304" pitchFamily="18" charset="0"/>
                <a:cs typeface="Times New Roman" panose="02020603050405020304" pitchFamily="18" charset="0"/>
              </a:rPr>
              <a:t>For inquiries about</a:t>
            </a:r>
            <a:r>
              <a:rPr lang="en-US" sz="1800" b="1" i="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Campus MS, </a:t>
            </a:r>
            <a:r>
              <a:rPr lang="en-US" sz="1800" dirty="0" err="1">
                <a:latin typeface="Times New Roman" panose="02020603050405020304" pitchFamily="18" charset="0"/>
                <a:cs typeface="Times New Roman" panose="02020603050405020304" pitchFamily="18" charset="0"/>
              </a:rPr>
              <a:t>EdS</a:t>
            </a:r>
            <a:r>
              <a:rPr lang="en-US" sz="1800" dirty="0">
                <a:latin typeface="Times New Roman" panose="02020603050405020304" pitchFamily="18" charset="0"/>
                <a:cs typeface="Times New Roman" panose="02020603050405020304" pitchFamily="18" charset="0"/>
              </a:rPr>
              <a:t>, and PhD programs and online programs in Autism Spectrum Disorder, TESOL, and Visual Disabilities Studies. </a:t>
            </a:r>
          </a:p>
          <a:p>
            <a:pPr marL="0" indent="0">
              <a:buNone/>
            </a:pPr>
            <a:endParaRPr lang="en-US" sz="1800" b="1" dirty="0">
              <a:latin typeface="Times New Roman" panose="02020603050405020304" pitchFamily="18" charset="0"/>
              <a:cs typeface="Times New Roman" panose="02020603050405020304" pitchFamily="18" charset="0"/>
            </a:endParaRPr>
          </a:p>
          <a:p>
            <a:pPr marL="0" indent="0">
              <a:buNone/>
            </a:pPr>
            <a:r>
              <a:rPr lang="en-US" sz="1800" b="1" i="1" u="sng" dirty="0">
                <a:latin typeface="Times New Roman" panose="02020603050405020304" pitchFamily="18" charset="0"/>
                <a:cs typeface="Times New Roman" panose="02020603050405020304" pitchFamily="18" charset="0"/>
              </a:rPr>
              <a:t>For inquiries about</a:t>
            </a:r>
            <a:r>
              <a:rPr lang="en-US" sz="1800" b="1" i="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Combined BS/MS Pathways and Online Master’s in Curriculum and Instruction</a:t>
            </a:r>
            <a:endParaRPr lang="en-US" sz="1800" b="1" dirty="0">
              <a:latin typeface="Times New Roman" panose="02020603050405020304" pitchFamily="18" charset="0"/>
              <a:cs typeface="Times New Roman" panose="02020603050405020304" pitchFamily="18" charset="0"/>
            </a:endParaRPr>
          </a:p>
          <a:p>
            <a:pPr marL="0" indent="0">
              <a:buNone/>
            </a:pPr>
            <a:endParaRPr lang="en-US" sz="1800" b="1" dirty="0">
              <a:latin typeface="Times New Roman" panose="02020603050405020304" pitchFamily="18" charset="0"/>
              <a:cs typeface="Times New Roman" panose="02020603050405020304" pitchFamily="18" charset="0"/>
            </a:endParaRPr>
          </a:p>
          <a:p>
            <a:pPr marL="0" indent="0">
              <a:buNone/>
            </a:pPr>
            <a:endParaRPr lang="en-US" sz="1800" b="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F8E48B90-A6B5-C14C-BD2C-9A46BA97941B}"/>
              </a:ext>
            </a:extLst>
          </p:cNvPr>
          <p:cNvSpPr/>
          <p:nvPr/>
        </p:nvSpPr>
        <p:spPr>
          <a:xfrm>
            <a:off x="3114053" y="1443238"/>
            <a:ext cx="6096000" cy="646331"/>
          </a:xfrm>
          <a:prstGeom prst="rect">
            <a:avLst/>
          </a:prstGeom>
        </p:spPr>
        <p:txBody>
          <a:bodyPr>
            <a:spAutoFit/>
          </a:bodyPr>
          <a:lstStyle/>
          <a:p>
            <a:pPr algn="ctr"/>
            <a:r>
              <a:rPr lang="en-US" sz="3600" dirty="0">
                <a:latin typeface="Times New Roman" panose="02020603050405020304" pitchFamily="18" charset="0"/>
                <a:cs typeface="Times New Roman" panose="02020603050405020304" pitchFamily="18" charset="0"/>
              </a:rPr>
              <a:t>Staff Contact Information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6">
            <a:extLst>
              <a:ext uri="{FF2B5EF4-FFF2-40B4-BE49-F238E27FC236}">
                <a16:creationId xmlns:a16="http://schemas.microsoft.com/office/drawing/2014/main" id="{33EECE58-9EE6-244D-A1B1-FFCEDBDE0BE3}"/>
              </a:ext>
            </a:extLst>
          </p:cNvPr>
          <p:cNvGrpSpPr>
            <a:grpSpLocks/>
          </p:cNvGrpSpPr>
          <p:nvPr/>
        </p:nvGrpSpPr>
        <p:grpSpPr bwMode="auto">
          <a:xfrm>
            <a:off x="203200" y="203200"/>
            <a:ext cx="5149851" cy="1143000"/>
            <a:chOff x="152400" y="152400"/>
            <a:chExt cx="3862587" cy="857399"/>
          </a:xfrm>
        </p:grpSpPr>
        <p:pic>
          <p:nvPicPr>
            <p:cNvPr id="26629" name="Picture 7" descr="College-Education-H.eps">
              <a:extLst>
                <a:ext uri="{FF2B5EF4-FFF2-40B4-BE49-F238E27FC236}">
                  <a16:creationId xmlns:a16="http://schemas.microsoft.com/office/drawing/2014/main" id="{27A8DBD9-1F7A-1F42-902D-9F0BB19D9579}"/>
                </a:ext>
              </a:extLst>
            </p:cNvPr>
            <p:cNvPicPr>
              <a:picLocks noChangeAspect="1"/>
            </p:cNvPicPr>
            <p:nvPr/>
          </p:nvPicPr>
          <p:blipFill>
            <a:blip r:embed="rId3">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8">
              <a:extLst>
                <a:ext uri="{FF2B5EF4-FFF2-40B4-BE49-F238E27FC236}">
                  <a16:creationId xmlns:a16="http://schemas.microsoft.com/office/drawing/2014/main" id="{3FA1AC7D-7280-844F-9DE4-BFCF9FA6C6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a:extLst>
              <a:ext uri="{FF2B5EF4-FFF2-40B4-BE49-F238E27FC236}">
                <a16:creationId xmlns:a16="http://schemas.microsoft.com/office/drawing/2014/main" id="{613E9568-4467-4249-BD7F-59E1B257D7B3}"/>
              </a:ext>
            </a:extLst>
          </p:cNvPr>
          <p:cNvSpPr txBox="1"/>
          <p:nvPr/>
        </p:nvSpPr>
        <p:spPr>
          <a:xfrm>
            <a:off x="240400" y="2158286"/>
            <a:ext cx="11711200" cy="4339650"/>
          </a:xfrm>
          <a:prstGeom prst="rect">
            <a:avLst/>
          </a:prstGeom>
          <a:noFill/>
        </p:spPr>
        <p:txBody>
          <a:bodyPr wrap="square" rtlCol="0">
            <a:spAutoFit/>
          </a:bodyPr>
          <a:lstStyle/>
          <a:p>
            <a:pPr marL="342900" indent="-342900">
              <a:buFont typeface="+mj-lt"/>
              <a:buAutoNum type="arabicPeriod"/>
            </a:pPr>
            <a:r>
              <a:rPr lang="en-US" sz="1500" b="1" dirty="0">
                <a:latin typeface="Times New Roman" panose="02020603050405020304" pitchFamily="18" charset="0"/>
                <a:cs typeface="Times New Roman" panose="02020603050405020304" pitchFamily="18" charset="0"/>
              </a:rPr>
              <a:t>Transcripts – </a:t>
            </a:r>
            <a:r>
              <a:rPr lang="en-US" sz="1500" dirty="0">
                <a:latin typeface="Times New Roman" panose="02020603050405020304" pitchFamily="18" charset="0"/>
                <a:cs typeface="Times New Roman" panose="02020603050405020304" pitchFamily="18" charset="0"/>
              </a:rPr>
              <a:t>Applicants must submit an official transcript (in a sealed envelope) from each college and/or university attended to the Office of Admissions. Should have a bachelor’s degree with a 3.0 GPA. </a:t>
            </a:r>
          </a:p>
          <a:p>
            <a:pPr marL="342900" indent="-342900">
              <a:buFont typeface="+mj-lt"/>
              <a:buAutoNum type="arabicPeriod"/>
            </a:pPr>
            <a:r>
              <a:rPr lang="en-US" sz="1500" b="1" dirty="0">
                <a:latin typeface="Times New Roman" panose="02020603050405020304" pitchFamily="18" charset="0"/>
                <a:cs typeface="Times New Roman" panose="02020603050405020304" pitchFamily="18" charset="0"/>
              </a:rPr>
              <a:t>GRE</a:t>
            </a:r>
            <a:r>
              <a:rPr lang="en-US" sz="1500" dirty="0">
                <a:latin typeface="Times New Roman" panose="02020603050405020304" pitchFamily="18" charset="0"/>
                <a:cs typeface="Times New Roman" panose="02020603050405020304" pitchFamily="18" charset="0"/>
              </a:rPr>
              <a:t> </a:t>
            </a:r>
            <a:r>
              <a:rPr lang="en-US" sz="1500" b="1" dirty="0">
                <a:latin typeface="Times New Roman" panose="02020603050405020304" pitchFamily="18" charset="0"/>
                <a:cs typeface="Times New Roman" panose="02020603050405020304" pitchFamily="18" charset="0"/>
              </a:rPr>
              <a:t>test scores</a:t>
            </a:r>
            <a:r>
              <a:rPr lang="en-US" sz="1500" dirty="0">
                <a:latin typeface="Times New Roman" panose="02020603050405020304" pitchFamily="18" charset="0"/>
                <a:cs typeface="Times New Roman" panose="02020603050405020304" pitchFamily="18" charset="0"/>
              </a:rPr>
              <a:t>. NOTE: </a:t>
            </a:r>
            <a:r>
              <a:rPr lang="en-US" b="1" i="1" dirty="0">
                <a:latin typeface="Times New Roman" panose="02020603050405020304" pitchFamily="18" charset="0"/>
                <a:cs typeface="Times New Roman" panose="02020603050405020304" pitchFamily="18" charset="0"/>
              </a:rPr>
              <a:t>The GRE requirements for master’s and specialist programs have been waived.</a:t>
            </a:r>
          </a:p>
          <a:p>
            <a:r>
              <a:rPr lang="en-US" b="1" i="1" dirty="0">
                <a:latin typeface="Times New Roman" panose="02020603050405020304" pitchFamily="18" charset="0"/>
                <a:cs typeface="Times New Roman" panose="02020603050405020304" pitchFamily="18" charset="0"/>
              </a:rPr>
              <a:t> </a:t>
            </a:r>
            <a:r>
              <a:rPr lang="en-US" sz="1500" b="1" dirty="0">
                <a:latin typeface="Times New Roman" panose="02020603050405020304" pitchFamily="18" charset="0"/>
                <a:cs typeface="Times New Roman" panose="02020603050405020304" pitchFamily="18" charset="0"/>
              </a:rPr>
              <a:t>	MS and </a:t>
            </a:r>
            <a:r>
              <a:rPr lang="en-US" sz="1500" b="1" dirty="0" err="1">
                <a:latin typeface="Times New Roman" panose="02020603050405020304" pitchFamily="18" charset="0"/>
                <a:cs typeface="Times New Roman" panose="02020603050405020304" pitchFamily="18" charset="0"/>
              </a:rPr>
              <a:t>EdS</a:t>
            </a:r>
            <a:r>
              <a:rPr lang="en-US" sz="1500" b="1" dirty="0">
                <a:latin typeface="Times New Roman" panose="02020603050405020304" pitchFamily="18" charset="0"/>
                <a:cs typeface="Times New Roman" panose="02020603050405020304" pitchFamily="18" charset="0"/>
              </a:rPr>
              <a:t> Applicant Target Scores:		PhD Applicant Target Scores:</a:t>
            </a:r>
            <a:br>
              <a:rPr lang="en-US" sz="1500" dirty="0">
                <a:latin typeface="Times New Roman" panose="02020603050405020304" pitchFamily="18" charset="0"/>
                <a:cs typeface="Times New Roman" panose="02020603050405020304" pitchFamily="18" charset="0"/>
              </a:rPr>
            </a:br>
            <a:r>
              <a:rPr lang="en-US" sz="1500" dirty="0">
                <a:latin typeface="Times New Roman" panose="02020603050405020304" pitchFamily="18" charset="0"/>
                <a:cs typeface="Times New Roman" panose="02020603050405020304" pitchFamily="18" charset="0"/>
              </a:rPr>
              <a:t>	Verbal – 146+				Verbal – 151+</a:t>
            </a:r>
            <a:br>
              <a:rPr lang="en-US" sz="1500" dirty="0">
                <a:latin typeface="Times New Roman" panose="02020603050405020304" pitchFamily="18" charset="0"/>
                <a:cs typeface="Times New Roman" panose="02020603050405020304" pitchFamily="18" charset="0"/>
              </a:rPr>
            </a:br>
            <a:r>
              <a:rPr lang="en-US" sz="1500" dirty="0">
                <a:latin typeface="Times New Roman" panose="02020603050405020304" pitchFamily="18" charset="0"/>
                <a:cs typeface="Times New Roman" panose="02020603050405020304" pitchFamily="18" charset="0"/>
              </a:rPr>
              <a:t>	Quantitative – 140+				Quantitative – 145+</a:t>
            </a:r>
          </a:p>
          <a:p>
            <a:r>
              <a:rPr lang="en-US" sz="1500" b="1" dirty="0">
                <a:latin typeface="Times New Roman" panose="02020603050405020304" pitchFamily="18"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rPr>
              <a:t>Writing – 3+</a:t>
            </a:r>
          </a:p>
          <a:p>
            <a:endParaRPr lang="en-US" sz="1500" b="1" dirty="0">
              <a:latin typeface="Times New Roman" panose="02020603050405020304" pitchFamily="18" charset="0"/>
              <a:cs typeface="Times New Roman" panose="02020603050405020304" pitchFamily="18" charset="0"/>
            </a:endParaRPr>
          </a:p>
          <a:p>
            <a:pPr marL="342900" indent="-342900">
              <a:buFont typeface="+mj-lt"/>
              <a:buAutoNum type="arabicPeriod" startAt="3"/>
            </a:pPr>
            <a:r>
              <a:rPr lang="en-US" sz="1500" b="1" dirty="0">
                <a:latin typeface="Times New Roman" panose="02020603050405020304" pitchFamily="18" charset="0"/>
                <a:cs typeface="Times New Roman" panose="02020603050405020304" pitchFamily="18" charset="0"/>
              </a:rPr>
              <a:t>Language proficiency</a:t>
            </a:r>
            <a:r>
              <a:rPr lang="en-US" sz="1500" dirty="0">
                <a:latin typeface="Times New Roman" panose="02020603050405020304" pitchFamily="18" charset="0"/>
                <a:cs typeface="Times New Roman" panose="02020603050405020304" pitchFamily="18" charset="0"/>
              </a:rPr>
              <a:t> </a:t>
            </a:r>
            <a:r>
              <a:rPr lang="en-US" sz="1500" b="1" dirty="0">
                <a:latin typeface="Times New Roman" panose="02020603050405020304" pitchFamily="18" charset="0"/>
                <a:cs typeface="Times New Roman" panose="02020603050405020304" pitchFamily="18" charset="0"/>
              </a:rPr>
              <a:t>test (international students only) </a:t>
            </a:r>
            <a:r>
              <a:rPr lang="en-US" sz="1500" dirty="0">
                <a:latin typeface="Times New Roman" panose="02020603050405020304" pitchFamily="18" charset="0"/>
                <a:cs typeface="Times New Roman" panose="02020603050405020304" pitchFamily="18" charset="0"/>
              </a:rPr>
              <a:t>– FSU accepts scores from TOEFL (minimum 80), IELTS (minimum 6.5) and MELAB (minimum 77).</a:t>
            </a:r>
          </a:p>
          <a:p>
            <a:pPr marL="342900" indent="-342900">
              <a:buFont typeface="+mj-lt"/>
              <a:buAutoNum type="arabicPeriod" startAt="4"/>
            </a:pPr>
            <a:r>
              <a:rPr lang="en-US" sz="1500" b="1" dirty="0">
                <a:latin typeface="Times New Roman" panose="02020603050405020304" pitchFamily="18" charset="0"/>
                <a:cs typeface="Times New Roman" panose="02020603050405020304" pitchFamily="18" charset="0"/>
              </a:rPr>
              <a:t>Statement of purpose </a:t>
            </a:r>
            <a:r>
              <a:rPr lang="en-US" sz="1500" dirty="0">
                <a:latin typeface="Times New Roman" panose="02020603050405020304" pitchFamily="18" charset="0"/>
                <a:cs typeface="Times New Roman" panose="02020603050405020304" pitchFamily="18" charset="0"/>
              </a:rPr>
              <a:t>– should describe your purpose for pursuing a degree, qualifications and long-term career goals.</a:t>
            </a:r>
          </a:p>
          <a:p>
            <a:pPr lvl="1"/>
            <a:r>
              <a:rPr lang="en-US" sz="1500" dirty="0">
                <a:latin typeface="Times New Roman" panose="02020603050405020304" pitchFamily="18" charset="0"/>
                <a:cs typeface="Times New Roman" panose="02020603050405020304" pitchFamily="18" charset="0"/>
              </a:rPr>
              <a:t>At least one (1) page for MS and </a:t>
            </a:r>
            <a:r>
              <a:rPr lang="en-US" sz="1500" dirty="0" err="1">
                <a:latin typeface="Times New Roman" panose="02020603050405020304" pitchFamily="18" charset="0"/>
                <a:cs typeface="Times New Roman" panose="02020603050405020304" pitchFamily="18" charset="0"/>
              </a:rPr>
              <a:t>EdS</a:t>
            </a:r>
            <a:r>
              <a:rPr lang="en-US" sz="1500" dirty="0">
                <a:latin typeface="Times New Roman" panose="02020603050405020304" pitchFamily="18" charset="0"/>
                <a:cs typeface="Times New Roman" panose="02020603050405020304" pitchFamily="18" charset="0"/>
              </a:rPr>
              <a:t> applicants</a:t>
            </a:r>
          </a:p>
          <a:p>
            <a:pPr lvl="1"/>
            <a:r>
              <a:rPr lang="en-US" sz="1500" dirty="0">
                <a:latin typeface="Times New Roman" panose="02020603050405020304" pitchFamily="18" charset="0"/>
                <a:cs typeface="Times New Roman" panose="02020603050405020304" pitchFamily="18" charset="0"/>
              </a:rPr>
              <a:t>At least two (2) pages for PhD applicants</a:t>
            </a:r>
          </a:p>
          <a:p>
            <a:pPr marL="342900" indent="-342900">
              <a:buFont typeface="+mj-lt"/>
              <a:buAutoNum type="arabicPeriod" startAt="4"/>
            </a:pPr>
            <a:r>
              <a:rPr lang="en-US" sz="1500" b="1" dirty="0">
                <a:latin typeface="Times New Roman" panose="02020603050405020304" pitchFamily="18" charset="0"/>
                <a:cs typeface="Times New Roman" panose="02020603050405020304" pitchFamily="18" charset="0"/>
              </a:rPr>
              <a:t>Letters of recommendation</a:t>
            </a:r>
          </a:p>
          <a:p>
            <a:pPr lvl="1"/>
            <a:r>
              <a:rPr lang="en-US" sz="1500" dirty="0">
                <a:latin typeface="Times New Roman" panose="02020603050405020304" pitchFamily="18" charset="0"/>
                <a:cs typeface="Times New Roman" panose="02020603050405020304" pitchFamily="18" charset="0"/>
              </a:rPr>
              <a:t>Two (2) for MS and </a:t>
            </a:r>
            <a:r>
              <a:rPr lang="en-US" sz="1500" dirty="0" err="1">
                <a:latin typeface="Times New Roman" panose="02020603050405020304" pitchFamily="18" charset="0"/>
                <a:cs typeface="Times New Roman" panose="02020603050405020304" pitchFamily="18" charset="0"/>
              </a:rPr>
              <a:t>EdS</a:t>
            </a:r>
            <a:r>
              <a:rPr lang="en-US" sz="1500" dirty="0">
                <a:latin typeface="Times New Roman" panose="02020603050405020304" pitchFamily="18" charset="0"/>
                <a:cs typeface="Times New Roman" panose="02020603050405020304" pitchFamily="18" charset="0"/>
              </a:rPr>
              <a:t> applicants</a:t>
            </a:r>
          </a:p>
          <a:p>
            <a:pPr lvl="1"/>
            <a:r>
              <a:rPr lang="en-US" sz="1500" dirty="0">
                <a:latin typeface="Times New Roman" panose="02020603050405020304" pitchFamily="18" charset="0"/>
                <a:cs typeface="Times New Roman" panose="02020603050405020304" pitchFamily="18" charset="0"/>
              </a:rPr>
              <a:t>Three (3) for PhD applicants</a:t>
            </a:r>
          </a:p>
          <a:p>
            <a:pPr marL="342900" indent="-342900">
              <a:buFont typeface="+mj-lt"/>
              <a:buAutoNum type="arabicPeriod" startAt="4"/>
            </a:pPr>
            <a:r>
              <a:rPr lang="en-US" sz="1500" b="1" dirty="0">
                <a:latin typeface="Times New Roman" panose="02020603050405020304" pitchFamily="18" charset="0"/>
                <a:cs typeface="Times New Roman" panose="02020603050405020304" pitchFamily="18" charset="0"/>
              </a:rPr>
              <a:t>One-page resume/curriculum vitae</a:t>
            </a:r>
          </a:p>
          <a:p>
            <a:pPr marL="342900" indent="-342900">
              <a:buFont typeface="+mj-lt"/>
              <a:buAutoNum type="arabicPeriod" startAt="4"/>
            </a:pPr>
            <a:r>
              <a:rPr lang="en-US" sz="1500" b="1" dirty="0">
                <a:latin typeface="Times New Roman" panose="02020603050405020304" pitchFamily="18" charset="0"/>
                <a:cs typeface="Times New Roman" panose="02020603050405020304" pitchFamily="18" charset="0"/>
              </a:rPr>
              <a:t>Writing Sample </a:t>
            </a:r>
            <a:r>
              <a:rPr lang="en-US" sz="1500" dirty="0">
                <a:latin typeface="Times New Roman" panose="02020603050405020304" pitchFamily="18" charset="0"/>
                <a:cs typeface="Times New Roman" panose="02020603050405020304" pitchFamily="18" charset="0"/>
              </a:rPr>
              <a:t>– it is acceptable to submit a paper used in another class, or one that was published.</a:t>
            </a:r>
          </a:p>
        </p:txBody>
      </p:sp>
      <p:sp>
        <p:nvSpPr>
          <p:cNvPr id="9" name="TextBox 8">
            <a:extLst>
              <a:ext uri="{FF2B5EF4-FFF2-40B4-BE49-F238E27FC236}">
                <a16:creationId xmlns:a16="http://schemas.microsoft.com/office/drawing/2014/main" id="{FAFB7072-5AEA-CB45-926C-D86A5D06EB21}"/>
              </a:ext>
            </a:extLst>
          </p:cNvPr>
          <p:cNvSpPr txBox="1"/>
          <p:nvPr/>
        </p:nvSpPr>
        <p:spPr>
          <a:xfrm>
            <a:off x="3404271" y="1358612"/>
            <a:ext cx="5383457"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Application Requirements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6">
            <a:extLst>
              <a:ext uri="{FF2B5EF4-FFF2-40B4-BE49-F238E27FC236}">
                <a16:creationId xmlns:a16="http://schemas.microsoft.com/office/drawing/2014/main" id="{24B339FF-5D5D-8248-95A0-B622783936F4}"/>
              </a:ext>
            </a:extLst>
          </p:cNvPr>
          <p:cNvGrpSpPr>
            <a:grpSpLocks/>
          </p:cNvGrpSpPr>
          <p:nvPr/>
        </p:nvGrpSpPr>
        <p:grpSpPr bwMode="auto">
          <a:xfrm>
            <a:off x="203200" y="203200"/>
            <a:ext cx="5149851" cy="1143000"/>
            <a:chOff x="152400" y="152400"/>
            <a:chExt cx="3862587" cy="857399"/>
          </a:xfrm>
        </p:grpSpPr>
        <p:pic>
          <p:nvPicPr>
            <p:cNvPr id="28677" name="Picture 7" descr="College-Education-H.eps">
              <a:extLst>
                <a:ext uri="{FF2B5EF4-FFF2-40B4-BE49-F238E27FC236}">
                  <a16:creationId xmlns:a16="http://schemas.microsoft.com/office/drawing/2014/main" id="{C799CCF0-76BE-F842-A369-35F145326C35}"/>
                </a:ext>
              </a:extLst>
            </p:cNvPr>
            <p:cNvPicPr>
              <a:picLocks noChangeAspect="1"/>
            </p:cNvPicPr>
            <p:nvPr/>
          </p:nvPicPr>
          <p:blipFill>
            <a:blip r:embed="rId3">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8">
              <a:extLst>
                <a:ext uri="{FF2B5EF4-FFF2-40B4-BE49-F238E27FC236}">
                  <a16:creationId xmlns:a16="http://schemas.microsoft.com/office/drawing/2014/main" id="{DE6C34FB-DDD5-BB4C-B50F-A756CED7D8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itle 1">
            <a:extLst>
              <a:ext uri="{FF2B5EF4-FFF2-40B4-BE49-F238E27FC236}">
                <a16:creationId xmlns:a16="http://schemas.microsoft.com/office/drawing/2014/main" id="{1FD64FCC-ECAF-594A-A784-4ECCABF36B31}"/>
              </a:ext>
            </a:extLst>
          </p:cNvPr>
          <p:cNvSpPr>
            <a:spLocks noGrp="1"/>
          </p:cNvSpPr>
          <p:nvPr>
            <p:ph type="title"/>
          </p:nvPr>
        </p:nvSpPr>
        <p:spPr>
          <a:xfrm>
            <a:off x="1494182" y="1605816"/>
            <a:ext cx="9203635" cy="972205"/>
          </a:xfrm>
        </p:spPr>
        <p:txBody>
          <a:bodyPr>
            <a:noAutofit/>
          </a:bodyPr>
          <a:lstStyle/>
          <a:p>
            <a:pPr algn="ctr"/>
            <a:r>
              <a:rPr lang="en-US" sz="3600" dirty="0">
                <a:latin typeface="Times New Roman" panose="02020603050405020304" pitchFamily="18" charset="0"/>
                <a:cs typeface="Times New Roman" panose="02020603050405020304" pitchFamily="18" charset="0"/>
              </a:rPr>
              <a:t>Important Deadlines for Upcoming Admissions</a:t>
            </a:r>
          </a:p>
        </p:txBody>
      </p:sp>
      <p:sp>
        <p:nvSpPr>
          <p:cNvPr id="9" name="Content Placeholder 2">
            <a:extLst>
              <a:ext uri="{FF2B5EF4-FFF2-40B4-BE49-F238E27FC236}">
                <a16:creationId xmlns:a16="http://schemas.microsoft.com/office/drawing/2014/main" id="{3B99B64E-3CAB-1149-8DE6-E8441F3FCF7E}"/>
              </a:ext>
            </a:extLst>
          </p:cNvPr>
          <p:cNvSpPr>
            <a:spLocks noGrp="1"/>
          </p:cNvSpPr>
          <p:nvPr>
            <p:ph idx="1"/>
          </p:nvPr>
        </p:nvSpPr>
        <p:spPr>
          <a:xfrm>
            <a:off x="990599" y="3168943"/>
            <a:ext cx="10210800" cy="2414546"/>
          </a:xfrm>
        </p:spPr>
        <p:txBody>
          <a:bodyPr>
            <a:normAutofit/>
          </a:bodyPr>
          <a:lstStyle/>
          <a:p>
            <a:r>
              <a:rPr lang="en-US" b="1" dirty="0">
                <a:latin typeface="Times New Roman" panose="02020603050405020304" pitchFamily="18" charset="0"/>
                <a:cs typeface="Times New Roman" panose="02020603050405020304" pitchFamily="18" charset="0"/>
              </a:rPr>
              <a:t>December 1, 2022 </a:t>
            </a:r>
            <a:r>
              <a:rPr lang="en-US" dirty="0">
                <a:latin typeface="Times New Roman" panose="02020603050405020304" pitchFamily="18" charset="0"/>
                <a:cs typeface="Times New Roman" panose="02020603050405020304" pitchFamily="18" charset="0"/>
              </a:rPr>
              <a:t>– For </a:t>
            </a:r>
            <a:r>
              <a:rPr lang="en-US" b="1" dirty="0">
                <a:latin typeface="Times New Roman" panose="02020603050405020304" pitchFamily="18" charset="0"/>
                <a:cs typeface="Times New Roman" panose="02020603050405020304" pitchFamily="18" charset="0"/>
              </a:rPr>
              <a:t>Fall 2023 PhD </a:t>
            </a:r>
            <a:r>
              <a:rPr lang="en-US" dirty="0">
                <a:latin typeface="Times New Roman" panose="02020603050405020304" pitchFamily="18" charset="0"/>
                <a:cs typeface="Times New Roman" panose="02020603050405020304" pitchFamily="18" charset="0"/>
              </a:rPr>
              <a:t>admissions</a:t>
            </a:r>
          </a:p>
          <a:p>
            <a:r>
              <a:rPr lang="en-US" b="1" dirty="0">
                <a:latin typeface="Times New Roman" panose="02020603050405020304" pitchFamily="18" charset="0"/>
                <a:cs typeface="Times New Roman" panose="02020603050405020304" pitchFamily="18" charset="0"/>
              </a:rPr>
              <a:t>November 1, 2022 </a:t>
            </a:r>
            <a:r>
              <a:rPr lang="en-US" dirty="0">
                <a:latin typeface="Times New Roman" panose="02020603050405020304" pitchFamily="18" charset="0"/>
                <a:cs typeface="Times New Roman" panose="02020603050405020304" pitchFamily="18" charset="0"/>
              </a:rPr>
              <a:t>– For </a:t>
            </a:r>
            <a:r>
              <a:rPr lang="en-US" b="1" dirty="0">
                <a:latin typeface="Times New Roman" panose="02020603050405020304" pitchFamily="18" charset="0"/>
                <a:cs typeface="Times New Roman" panose="02020603050405020304" pitchFamily="18" charset="0"/>
              </a:rPr>
              <a:t>Spring 2023 MS (on- campus) </a:t>
            </a:r>
            <a:r>
              <a:rPr lang="en-US" dirty="0">
                <a:latin typeface="Times New Roman" panose="02020603050405020304" pitchFamily="18" charset="0"/>
                <a:cs typeface="Times New Roman" panose="02020603050405020304" pitchFamily="18" charset="0"/>
              </a:rPr>
              <a:t>admission </a:t>
            </a:r>
          </a:p>
          <a:p>
            <a:r>
              <a:rPr lang="en-US" b="1" dirty="0">
                <a:latin typeface="Times New Roman" panose="02020603050405020304" pitchFamily="18" charset="0"/>
                <a:cs typeface="Times New Roman" panose="02020603050405020304" pitchFamily="18" charset="0"/>
              </a:rPr>
              <a:t>March 1, 2023 </a:t>
            </a:r>
            <a:r>
              <a:rPr lang="en-US" dirty="0">
                <a:latin typeface="Times New Roman" panose="02020603050405020304" pitchFamily="18" charset="0"/>
                <a:cs typeface="Times New Roman" panose="02020603050405020304" pitchFamily="18" charset="0"/>
              </a:rPr>
              <a:t>– For </a:t>
            </a:r>
            <a:r>
              <a:rPr lang="en-US" b="1" dirty="0">
                <a:latin typeface="Times New Roman" panose="02020603050405020304" pitchFamily="18" charset="0"/>
                <a:cs typeface="Times New Roman" panose="02020603050405020304" pitchFamily="18" charset="0"/>
              </a:rPr>
              <a:t>Summer 2023 MS (on-campus) </a:t>
            </a:r>
            <a:r>
              <a:rPr lang="en-US" dirty="0">
                <a:latin typeface="Times New Roman" panose="02020603050405020304" pitchFamily="18" charset="0"/>
                <a:cs typeface="Times New Roman" panose="02020603050405020304" pitchFamily="18" charset="0"/>
              </a:rPr>
              <a:t>admissions</a:t>
            </a:r>
          </a:p>
          <a:p>
            <a:r>
              <a:rPr lang="en-US" b="1" dirty="0">
                <a:latin typeface="Times New Roman" panose="02020603050405020304" pitchFamily="18" charset="0"/>
                <a:cs typeface="Times New Roman" panose="02020603050405020304" pitchFamily="18" charset="0"/>
              </a:rPr>
              <a:t>July 1, 2023 </a:t>
            </a:r>
            <a:r>
              <a:rPr lang="en-US" dirty="0">
                <a:latin typeface="Times New Roman" panose="02020603050405020304" pitchFamily="18" charset="0"/>
                <a:cs typeface="Times New Roman" panose="02020603050405020304" pitchFamily="18" charset="0"/>
              </a:rPr>
              <a:t>– (For </a:t>
            </a:r>
            <a:r>
              <a:rPr lang="en-US" b="1" dirty="0">
                <a:latin typeface="Times New Roman" panose="02020603050405020304" pitchFamily="18" charset="0"/>
                <a:cs typeface="Times New Roman" panose="02020603050405020304" pitchFamily="18" charset="0"/>
              </a:rPr>
              <a:t>online MS program C&amp;I) </a:t>
            </a:r>
            <a:r>
              <a:rPr lang="en-US" dirty="0">
                <a:latin typeface="Times New Roman" panose="02020603050405020304" pitchFamily="18" charset="0"/>
                <a:cs typeface="Times New Roman" panose="02020603050405020304" pitchFamily="18" charset="0"/>
              </a:rPr>
              <a:t>for </a:t>
            </a:r>
            <a:r>
              <a:rPr lang="en-US" b="1" dirty="0">
                <a:latin typeface="Times New Roman" panose="02020603050405020304" pitchFamily="18" charset="0"/>
                <a:cs typeface="Times New Roman" panose="02020603050405020304" pitchFamily="18" charset="0"/>
              </a:rPr>
              <a:t>Fall 2023 </a:t>
            </a:r>
            <a:r>
              <a:rPr lang="en-US" dirty="0">
                <a:latin typeface="Times New Roman" panose="02020603050405020304" pitchFamily="18" charset="0"/>
                <a:cs typeface="Times New Roman" panose="02020603050405020304" pitchFamily="18" charset="0"/>
              </a:rPr>
              <a:t>admission</a:t>
            </a:r>
          </a:p>
          <a:p>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D7E18420D9C7419559178491279245" ma:contentTypeVersion="16" ma:contentTypeDescription="Create a new document." ma:contentTypeScope="" ma:versionID="8f710fffad02e73580d06409652abb3a">
  <xsd:schema xmlns:xsd="http://www.w3.org/2001/XMLSchema" xmlns:xs="http://www.w3.org/2001/XMLSchema" xmlns:p="http://schemas.microsoft.com/office/2006/metadata/properties" xmlns:ns2="06e33853-a733-416d-a2d3-45fcfcc44658" xmlns:ns3="eba4352a-c581-4f92-8f84-bb7f7d0f070c" targetNamespace="http://schemas.microsoft.com/office/2006/metadata/properties" ma:root="true" ma:fieldsID="e40fbfc6de9fab7ca4853684067983e3" ns2:_="" ns3:_="">
    <xsd:import namespace="06e33853-a733-416d-a2d3-45fcfcc44658"/>
    <xsd:import namespace="eba4352a-c581-4f92-8f84-bb7f7d0f070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e33853-a733-416d-a2d3-45fcfcc446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43b83bf-5a34-45d0-bf74-ccf9241540c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ba4352a-c581-4f92-8f84-bb7f7d0f070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5c2ee20-4242-41d6-9404-2ad218ec040c}" ma:internalName="TaxCatchAll" ma:showField="CatchAllData" ma:web="eba4352a-c581-4f92-8f84-bb7f7d0f07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6e33853-a733-416d-a2d3-45fcfcc44658">
      <Terms xmlns="http://schemas.microsoft.com/office/infopath/2007/PartnerControls"/>
    </lcf76f155ced4ddcb4097134ff3c332f>
    <TaxCatchAll xmlns="eba4352a-c581-4f92-8f84-bb7f7d0f070c" xsi:nil="true"/>
  </documentManagement>
</p:properties>
</file>

<file path=customXml/itemProps1.xml><?xml version="1.0" encoding="utf-8"?>
<ds:datastoreItem xmlns:ds="http://schemas.openxmlformats.org/officeDocument/2006/customXml" ds:itemID="{0DA1A6C7-4BBE-4AA4-81EC-10AFA95489CF}"/>
</file>

<file path=customXml/itemProps2.xml><?xml version="1.0" encoding="utf-8"?>
<ds:datastoreItem xmlns:ds="http://schemas.openxmlformats.org/officeDocument/2006/customXml" ds:itemID="{3F1BF528-75A7-4A55-8C9C-2A8C7A3F1573}"/>
</file>

<file path=customXml/itemProps3.xml><?xml version="1.0" encoding="utf-8"?>
<ds:datastoreItem xmlns:ds="http://schemas.openxmlformats.org/officeDocument/2006/customXml" ds:itemID="{58462F53-2D03-4792-BFF4-0AF5818D83B4}"/>
</file>

<file path=docProps/app.xml><?xml version="1.0" encoding="utf-8"?>
<Properties xmlns="http://schemas.openxmlformats.org/officeDocument/2006/extended-properties" xmlns:vt="http://schemas.openxmlformats.org/officeDocument/2006/docPropsVTypes">
  <TotalTime>113</TotalTime>
  <Words>892</Words>
  <Application>Microsoft Office PowerPoint</Application>
  <PresentationFormat>Widescreen</PresentationFormat>
  <Paragraphs>117</Paragraphs>
  <Slides>13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Avenir Book</vt:lpstr>
      <vt:lpstr>Calibri</vt:lpstr>
      <vt:lpstr>Calibri Light</vt:lpstr>
      <vt:lpstr>Times New Roman</vt:lpstr>
      <vt:lpstr>Office Theme</vt:lpstr>
      <vt:lpstr>PowerPoint Presentation</vt:lpstr>
      <vt:lpstr>PowerPoint Presentation</vt:lpstr>
      <vt:lpstr>Welcome and Introduction</vt:lpstr>
      <vt:lpstr>PowerPoint Presentation</vt:lpstr>
      <vt:lpstr>Who you will meet today:</vt:lpstr>
      <vt:lpstr>School of Teacher Education</vt:lpstr>
      <vt:lpstr>PowerPoint Presentation</vt:lpstr>
      <vt:lpstr>PowerPoint Presentation</vt:lpstr>
      <vt:lpstr>Important Deadlines for Upcoming Admissions</vt:lpstr>
      <vt:lpstr>Funding Opportunities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Jennie Kroeger</dc:creator>
  <cp:lastModifiedBy>Ithel Jones</cp:lastModifiedBy>
  <cp:revision>106</cp:revision>
  <dcterms:created xsi:type="dcterms:W3CDTF">2021-10-05T14:35:05Z</dcterms:created>
  <dcterms:modified xsi:type="dcterms:W3CDTF">2022-10-18T22:34:24Z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0x010100CED7E18420D9C7419559178491279245</vt:lpwstr>
  </property>
</Properties>
</file>