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handoutMasterIdLst>
    <p:handoutMasterId r:id="rId58"/>
  </p:handoutMasterIdLst>
  <p:sldIdLst>
    <p:sldId id="262" r:id="rId5"/>
    <p:sldId id="317" r:id="rId6"/>
    <p:sldId id="304" r:id="rId7"/>
    <p:sldId id="261" r:id="rId8"/>
    <p:sldId id="330" r:id="rId9"/>
    <p:sldId id="327" r:id="rId10"/>
    <p:sldId id="325" r:id="rId11"/>
    <p:sldId id="328" r:id="rId12"/>
    <p:sldId id="329" r:id="rId13"/>
    <p:sldId id="296" r:id="rId14"/>
    <p:sldId id="319" r:id="rId15"/>
    <p:sldId id="320" r:id="rId16"/>
    <p:sldId id="331" r:id="rId17"/>
    <p:sldId id="332" r:id="rId18"/>
    <p:sldId id="333" r:id="rId19"/>
    <p:sldId id="429" r:id="rId20"/>
    <p:sldId id="436" r:id="rId21"/>
    <p:sldId id="437" r:id="rId22"/>
    <p:sldId id="438" r:id="rId23"/>
    <p:sldId id="439" r:id="rId24"/>
    <p:sldId id="440" r:id="rId25"/>
    <p:sldId id="441" r:id="rId26"/>
    <p:sldId id="442" r:id="rId27"/>
    <p:sldId id="443" r:id="rId28"/>
    <p:sldId id="444" r:id="rId29"/>
    <p:sldId id="445" r:id="rId30"/>
    <p:sldId id="314" r:id="rId31"/>
    <p:sldId id="446" r:id="rId32"/>
    <p:sldId id="431" r:id="rId33"/>
    <p:sldId id="352" r:id="rId34"/>
    <p:sldId id="448" r:id="rId35"/>
    <p:sldId id="449" r:id="rId36"/>
    <p:sldId id="450" r:id="rId37"/>
    <p:sldId id="454" r:id="rId38"/>
    <p:sldId id="447" r:id="rId39"/>
    <p:sldId id="368" r:id="rId40"/>
    <p:sldId id="405" r:id="rId41"/>
    <p:sldId id="410" r:id="rId42"/>
    <p:sldId id="409" r:id="rId43"/>
    <p:sldId id="407" r:id="rId44"/>
    <p:sldId id="370" r:id="rId45"/>
    <p:sldId id="373" r:id="rId46"/>
    <p:sldId id="453" r:id="rId47"/>
    <p:sldId id="430" r:id="rId48"/>
    <p:sldId id="427" r:id="rId49"/>
    <p:sldId id="428" r:id="rId50"/>
    <p:sldId id="432" r:id="rId51"/>
    <p:sldId id="452" r:id="rId52"/>
    <p:sldId id="416" r:id="rId53"/>
    <p:sldId id="425" r:id="rId54"/>
    <p:sldId id="426" r:id="rId55"/>
    <p:sldId id="341" r:id="rId56"/>
  </p:sldIdLst>
  <p:sldSz cx="9144000" cy="6858000" type="screen4x3"/>
  <p:notesSz cx="7010400" cy="916305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8"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6">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B888"/>
    <a:srgbClr val="6C6F70"/>
    <a:srgbClr val="782F40"/>
    <a:srgbClr val="E4E2D2"/>
    <a:srgbClr val="9C6409"/>
    <a:srgbClr val="5F574F"/>
    <a:srgbClr val="1186C8"/>
    <a:srgbClr val="E800C7"/>
    <a:srgbClr val="374600"/>
    <a:srgbClr val="2E9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D567D-7D3F-4616-A47C-2940FF942093}" v="119" dt="2021-10-05T19:38:05.48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033" autoAdjust="0"/>
  </p:normalViewPr>
  <p:slideViewPr>
    <p:cSldViewPr snapToGrid="0">
      <p:cViewPr varScale="1">
        <p:scale>
          <a:sx n="79" d="100"/>
          <a:sy n="79" d="100"/>
        </p:scale>
        <p:origin x="1968" y="84"/>
      </p:cViewPr>
      <p:guideLst>
        <p:guide orient="horz" pos="1368"/>
        <p:guide pos="2880"/>
      </p:guideLst>
    </p:cSldViewPr>
  </p:slideViewPr>
  <p:outlineViewPr>
    <p:cViewPr>
      <p:scale>
        <a:sx n="50" d="100"/>
        <a:sy n="50" d="100"/>
      </p:scale>
      <p:origin x="0" y="0"/>
    </p:cViewPr>
  </p:outlineViewPr>
  <p:notesTextViewPr>
    <p:cViewPr>
      <p:scale>
        <a:sx n="3" d="2"/>
        <a:sy n="3" d="2"/>
      </p:scale>
      <p:origin x="0" y="0"/>
    </p:cViewPr>
  </p:notesTextViewPr>
  <p:sorterViewPr>
    <p:cViewPr>
      <p:scale>
        <a:sx n="75" d="100"/>
        <a:sy n="75" d="100"/>
      </p:scale>
      <p:origin x="0" y="12384"/>
    </p:cViewPr>
  </p:sorterViewPr>
  <p:notesViewPr>
    <p:cSldViewPr snapToGrid="0">
      <p:cViewPr varScale="1">
        <p:scale>
          <a:sx n="85" d="100"/>
          <a:sy n="85" d="100"/>
        </p:scale>
        <p:origin x="-3744" y="-78"/>
      </p:cViewPr>
      <p:guideLst>
        <p:guide orient="horz" pos="2886"/>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5815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58153"/>
          </a:xfrm>
          <a:prstGeom prst="rect">
            <a:avLst/>
          </a:prstGeom>
        </p:spPr>
        <p:txBody>
          <a:bodyPr vert="horz" lIns="91440" tIns="45720" rIns="91440" bIns="45720" rtlCol="0"/>
          <a:lstStyle>
            <a:lvl1pPr algn="r">
              <a:defRPr sz="1200"/>
            </a:lvl1pPr>
          </a:lstStyle>
          <a:p>
            <a:fld id="{E96464AD-05EA-48DF-8D3C-8C95E1A0EB61}" type="datetimeFigureOut">
              <a:rPr lang="en-US" smtClean="0"/>
              <a:t>10/8/2021</a:t>
            </a:fld>
            <a:endParaRPr lang="en-US" dirty="0"/>
          </a:p>
        </p:txBody>
      </p:sp>
      <p:sp>
        <p:nvSpPr>
          <p:cNvPr id="4" name="Footer Placeholder 3"/>
          <p:cNvSpPr>
            <a:spLocks noGrp="1"/>
          </p:cNvSpPr>
          <p:nvPr>
            <p:ph type="ftr" sz="quarter" idx="2"/>
          </p:nvPr>
        </p:nvSpPr>
        <p:spPr>
          <a:xfrm>
            <a:off x="0" y="8703307"/>
            <a:ext cx="3037840" cy="45815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703307"/>
            <a:ext cx="3037840" cy="458153"/>
          </a:xfrm>
          <a:prstGeom prst="rect">
            <a:avLst/>
          </a:prstGeom>
        </p:spPr>
        <p:txBody>
          <a:bodyPr vert="horz" lIns="91440" tIns="45720" rIns="91440" bIns="45720" rtlCol="0" anchor="b"/>
          <a:lstStyle>
            <a:lvl1pPr algn="r">
              <a:defRPr sz="1200"/>
            </a:lvl1pPr>
          </a:lstStyle>
          <a:p>
            <a:fld id="{B8E50D77-BE29-4F6E-9E97-D5DE771DDAFF}" type="slidenum">
              <a:rPr lang="en-US" smtClean="0"/>
              <a:t>‹#›</a:t>
            </a:fld>
            <a:endParaRPr lang="en-US" dirty="0"/>
          </a:p>
        </p:txBody>
      </p:sp>
    </p:spTree>
    <p:extLst>
      <p:ext uri="{BB962C8B-B14F-4D97-AF65-F5344CB8AC3E}">
        <p14:creationId xmlns:p14="http://schemas.microsoft.com/office/powerpoint/2010/main" val="2096171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5815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58153"/>
          </a:xfrm>
          <a:prstGeom prst="rect">
            <a:avLst/>
          </a:prstGeom>
        </p:spPr>
        <p:txBody>
          <a:bodyPr vert="horz" lIns="91440" tIns="45720" rIns="91440" bIns="45720" rtlCol="0"/>
          <a:lstStyle>
            <a:lvl1pPr algn="r">
              <a:defRPr sz="1200"/>
            </a:lvl1pPr>
          </a:lstStyle>
          <a:p>
            <a:fld id="{25D3F727-A02B-4696-AF70-5E10A4107E37}" type="datetimeFigureOut">
              <a:rPr lang="en-US" smtClean="0"/>
              <a:t>10/8/2021</a:t>
            </a:fld>
            <a:endParaRPr lang="en-US" dirty="0"/>
          </a:p>
        </p:txBody>
      </p:sp>
      <p:sp>
        <p:nvSpPr>
          <p:cNvPr id="4" name="Slide Image Placeholder 3"/>
          <p:cNvSpPr>
            <a:spLocks noGrp="1" noRot="1" noChangeAspect="1"/>
          </p:cNvSpPr>
          <p:nvPr>
            <p:ph type="sldImg" idx="2"/>
          </p:nvPr>
        </p:nvSpPr>
        <p:spPr>
          <a:xfrm>
            <a:off x="1214438" y="687388"/>
            <a:ext cx="4581525" cy="3435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352449"/>
            <a:ext cx="5608320" cy="412337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03307"/>
            <a:ext cx="3037840" cy="45815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03307"/>
            <a:ext cx="3037840" cy="458153"/>
          </a:xfrm>
          <a:prstGeom prst="rect">
            <a:avLst/>
          </a:prstGeom>
        </p:spPr>
        <p:txBody>
          <a:bodyPr vert="horz" lIns="91440" tIns="45720" rIns="91440" bIns="45720" rtlCol="0" anchor="b"/>
          <a:lstStyle>
            <a:lvl1pPr algn="r">
              <a:defRPr sz="1200"/>
            </a:lvl1pPr>
          </a:lstStyle>
          <a:p>
            <a:fld id="{5937AFB2-63FE-4D27-8529-EF9C55DBAEBB}" type="slidenum">
              <a:rPr lang="en-US" smtClean="0"/>
              <a:t>‹#›</a:t>
            </a:fld>
            <a:endParaRPr lang="en-US" dirty="0"/>
          </a:p>
        </p:txBody>
      </p:sp>
    </p:spTree>
    <p:extLst>
      <p:ext uri="{BB962C8B-B14F-4D97-AF65-F5344CB8AC3E}">
        <p14:creationId xmlns:p14="http://schemas.microsoft.com/office/powerpoint/2010/main" val="235894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storytellingwithdata.com/blog/2018/10/10/three-tips-for-storytelling-with-qualitative-dat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storytellingwithdata.com/blog/2018/10/10/three-tips-for-storytelling-with-qualitative-data"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olicyviz.com/2018/03/08/visualizing-statistically-significant-result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olicyviz.com/2015/10/07/presenting-technical-data-do-it-in-viewer-friendly-way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bloomberg.com/features/2016-millionaire-odd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bloomberg.com/features/2016-millionaire-odd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epictdatastudio.com/how-to-visualize-qualitative-data/"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epictdatastudio.com/how-to-visualize-qualitative-data/"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1</a:t>
            </a:fld>
            <a:endParaRPr lang="en-US" dirty="0"/>
          </a:p>
        </p:txBody>
      </p:sp>
    </p:spTree>
    <p:extLst>
      <p:ext uri="{BB962C8B-B14F-4D97-AF65-F5344CB8AC3E}">
        <p14:creationId xmlns:p14="http://schemas.microsoft.com/office/powerpoint/2010/main" val="4293097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14</a:t>
            </a:fld>
            <a:endParaRPr lang="en-US" dirty="0"/>
          </a:p>
        </p:txBody>
      </p:sp>
    </p:spTree>
    <p:extLst>
      <p:ext uri="{BB962C8B-B14F-4D97-AF65-F5344CB8AC3E}">
        <p14:creationId xmlns:p14="http://schemas.microsoft.com/office/powerpoint/2010/main" val="2516567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15</a:t>
            </a:fld>
            <a:endParaRPr lang="en-US" dirty="0"/>
          </a:p>
        </p:txBody>
      </p:sp>
    </p:spTree>
    <p:extLst>
      <p:ext uri="{BB962C8B-B14F-4D97-AF65-F5344CB8AC3E}">
        <p14:creationId xmlns:p14="http://schemas.microsoft.com/office/powerpoint/2010/main" val="2931753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Both charts show average number of years of schooling in 50 countries around the world</a:t>
            </a:r>
          </a:p>
          <a:p>
            <a:pPr marL="171450" indent="-171450">
              <a:buFontTx/>
              <a:buChar char="-"/>
            </a:pPr>
            <a:r>
              <a:rPr lang="en-US" dirty="0"/>
              <a:t>First chart is busy and confusing, impossible to pick out a trend for any single country </a:t>
            </a:r>
          </a:p>
          <a:p>
            <a:pPr marL="171450" indent="-171450">
              <a:buFontTx/>
              <a:buChar char="-"/>
            </a:pPr>
            <a:r>
              <a:rPr lang="en-US" dirty="0"/>
              <a:t>Second chart highlights a few countries of interest while the remainder are set to grey – gives the readers clear view of countries we want to highlight </a:t>
            </a:r>
          </a:p>
          <a:p>
            <a:pPr marL="171450" indent="-171450">
              <a:buFontTx/>
              <a:buChar char="-"/>
            </a:pPr>
            <a:r>
              <a:rPr lang="en-US" dirty="0"/>
              <a:t>Not about showing the least amount of data, but showing the data that matter most </a:t>
            </a:r>
          </a:p>
        </p:txBody>
      </p:sp>
      <p:sp>
        <p:nvSpPr>
          <p:cNvPr id="4" name="Slide Number Placeholder 3"/>
          <p:cNvSpPr>
            <a:spLocks noGrp="1"/>
          </p:cNvSpPr>
          <p:nvPr>
            <p:ph type="sldNum" sz="quarter" idx="5"/>
          </p:nvPr>
        </p:nvSpPr>
        <p:spPr/>
        <p:txBody>
          <a:bodyPr/>
          <a:lstStyle/>
          <a:p>
            <a:fld id="{5937AFB2-63FE-4D27-8529-EF9C55DBAEBB}" type="slidenum">
              <a:rPr lang="en-US" smtClean="0"/>
              <a:t>18</a:t>
            </a:fld>
            <a:endParaRPr lang="en-US" dirty="0"/>
          </a:p>
        </p:txBody>
      </p:sp>
    </p:spTree>
    <p:extLst>
      <p:ext uri="{BB962C8B-B14F-4D97-AF65-F5344CB8AC3E}">
        <p14:creationId xmlns:p14="http://schemas.microsoft.com/office/powerpoint/2010/main" val="1552825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20</a:t>
            </a:fld>
            <a:endParaRPr lang="en-US" dirty="0"/>
          </a:p>
        </p:txBody>
      </p:sp>
    </p:spTree>
    <p:extLst>
      <p:ext uri="{BB962C8B-B14F-4D97-AF65-F5344CB8AC3E}">
        <p14:creationId xmlns:p14="http://schemas.microsoft.com/office/powerpoint/2010/main" val="3162994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22</a:t>
            </a:fld>
            <a:endParaRPr lang="en-US" dirty="0"/>
          </a:p>
        </p:txBody>
      </p:sp>
    </p:spTree>
    <p:extLst>
      <p:ext uri="{BB962C8B-B14F-4D97-AF65-F5344CB8AC3E}">
        <p14:creationId xmlns:p14="http://schemas.microsoft.com/office/powerpoint/2010/main" val="205113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Also referred to as “Twitter-like headlines” – concise, active phrases that make it easy to understand the point or argument we want to make </a:t>
            </a:r>
          </a:p>
        </p:txBody>
      </p:sp>
      <p:sp>
        <p:nvSpPr>
          <p:cNvPr id="4" name="Slide Number Placeholder 3"/>
          <p:cNvSpPr>
            <a:spLocks noGrp="1"/>
          </p:cNvSpPr>
          <p:nvPr>
            <p:ph type="sldNum" sz="quarter" idx="5"/>
          </p:nvPr>
        </p:nvSpPr>
        <p:spPr/>
        <p:txBody>
          <a:bodyPr/>
          <a:lstStyle/>
          <a:p>
            <a:fld id="{5937AFB2-63FE-4D27-8529-EF9C55DBAEBB}" type="slidenum">
              <a:rPr lang="en-US" smtClean="0"/>
              <a:t>23</a:t>
            </a:fld>
            <a:endParaRPr lang="en-US" dirty="0"/>
          </a:p>
        </p:txBody>
      </p:sp>
    </p:spTree>
    <p:extLst>
      <p:ext uri="{BB962C8B-B14F-4D97-AF65-F5344CB8AC3E}">
        <p14:creationId xmlns:p14="http://schemas.microsoft.com/office/powerpoint/2010/main" val="9397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24</a:t>
            </a:fld>
            <a:endParaRPr lang="en-US" dirty="0"/>
          </a:p>
        </p:txBody>
      </p:sp>
    </p:spTree>
    <p:extLst>
      <p:ext uri="{BB962C8B-B14F-4D97-AF65-F5344CB8AC3E}">
        <p14:creationId xmlns:p14="http://schemas.microsoft.com/office/powerpoint/2010/main" val="4023800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26</a:t>
            </a:fld>
            <a:endParaRPr lang="en-US" dirty="0"/>
          </a:p>
        </p:txBody>
      </p:sp>
    </p:spTree>
    <p:extLst>
      <p:ext uri="{BB962C8B-B14F-4D97-AF65-F5344CB8AC3E}">
        <p14:creationId xmlns:p14="http://schemas.microsoft.com/office/powerpoint/2010/main" val="384542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28</a:t>
            </a:fld>
            <a:endParaRPr lang="en-US" dirty="0"/>
          </a:p>
        </p:txBody>
      </p:sp>
    </p:spTree>
    <p:extLst>
      <p:ext uri="{BB962C8B-B14F-4D97-AF65-F5344CB8AC3E}">
        <p14:creationId xmlns:p14="http://schemas.microsoft.com/office/powerpoint/2010/main" val="1850173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5937AFB2-63FE-4D27-8529-EF9C55DBAEBB}" type="slidenum">
              <a:rPr lang="en-US" smtClean="0"/>
              <a:t>30</a:t>
            </a:fld>
            <a:endParaRPr lang="en-US" dirty="0"/>
          </a:p>
        </p:txBody>
      </p:sp>
    </p:spTree>
    <p:extLst>
      <p:ext uri="{BB962C8B-B14F-4D97-AF65-F5344CB8AC3E}">
        <p14:creationId xmlns:p14="http://schemas.microsoft.com/office/powerpoint/2010/main" val="3014468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May have taken months or even years to compile and analyze data, and write the report </a:t>
            </a:r>
          </a:p>
          <a:p>
            <a:pPr marL="171450" indent="-171450">
              <a:buFontTx/>
              <a:buChar char="-"/>
            </a:pPr>
            <a:r>
              <a:rPr lang="en-US" dirty="0"/>
              <a:t>But many people quickly make graphs in Excel using default formatting </a:t>
            </a:r>
          </a:p>
          <a:p>
            <a:pPr marL="171450" indent="-171450">
              <a:buFontTx/>
              <a:buChar char="-"/>
            </a:pPr>
            <a:r>
              <a:rPr lang="en-US" dirty="0"/>
              <a:t>Most important think to consider in communicating your work is the audience. People will read your report. Need to think about the best way to present our findings. </a:t>
            </a:r>
          </a:p>
        </p:txBody>
      </p:sp>
      <p:sp>
        <p:nvSpPr>
          <p:cNvPr id="4" name="Slide Number Placeholder 3"/>
          <p:cNvSpPr>
            <a:spLocks noGrp="1"/>
          </p:cNvSpPr>
          <p:nvPr>
            <p:ph type="sldNum" sz="quarter" idx="10"/>
          </p:nvPr>
        </p:nvSpPr>
        <p:spPr/>
        <p:txBody>
          <a:bodyPr/>
          <a:lstStyle/>
          <a:p>
            <a:fld id="{5937AFB2-63FE-4D27-8529-EF9C55DBAEBB}" type="slidenum">
              <a:rPr lang="en-US" smtClean="0"/>
              <a:t>2</a:t>
            </a:fld>
            <a:endParaRPr lang="en-US" dirty="0"/>
          </a:p>
        </p:txBody>
      </p:sp>
    </p:spTree>
    <p:extLst>
      <p:ext uri="{BB962C8B-B14F-4D97-AF65-F5344CB8AC3E}">
        <p14:creationId xmlns:p14="http://schemas.microsoft.com/office/powerpoint/2010/main" val="2243114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5937AFB2-63FE-4D27-8529-EF9C55DBAEBB}" type="slidenum">
              <a:rPr lang="en-US" smtClean="0"/>
              <a:t>31</a:t>
            </a:fld>
            <a:endParaRPr lang="en-US" dirty="0"/>
          </a:p>
        </p:txBody>
      </p:sp>
    </p:spTree>
    <p:extLst>
      <p:ext uri="{BB962C8B-B14F-4D97-AF65-F5344CB8AC3E}">
        <p14:creationId xmlns:p14="http://schemas.microsoft.com/office/powerpoint/2010/main" val="268645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5937AFB2-63FE-4D27-8529-EF9C55DBAEBB}" type="slidenum">
              <a:rPr lang="en-US" smtClean="0"/>
              <a:t>32</a:t>
            </a:fld>
            <a:endParaRPr lang="en-US" dirty="0"/>
          </a:p>
        </p:txBody>
      </p:sp>
    </p:spTree>
    <p:extLst>
      <p:ext uri="{BB962C8B-B14F-4D97-AF65-F5344CB8AC3E}">
        <p14:creationId xmlns:p14="http://schemas.microsoft.com/office/powerpoint/2010/main" val="641080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5937AFB2-63FE-4D27-8529-EF9C55DBAEBB}" type="slidenum">
              <a:rPr lang="en-US" smtClean="0"/>
              <a:t>33</a:t>
            </a:fld>
            <a:endParaRPr lang="en-US" dirty="0"/>
          </a:p>
        </p:txBody>
      </p:sp>
    </p:spTree>
    <p:extLst>
      <p:ext uri="{BB962C8B-B14F-4D97-AF65-F5344CB8AC3E}">
        <p14:creationId xmlns:p14="http://schemas.microsoft.com/office/powerpoint/2010/main" val="42154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5937AFB2-63FE-4D27-8529-EF9C55DBAEBB}" type="slidenum">
              <a:rPr lang="en-US" smtClean="0"/>
              <a:t>34</a:t>
            </a:fld>
            <a:endParaRPr lang="en-US" dirty="0"/>
          </a:p>
        </p:txBody>
      </p:sp>
    </p:spTree>
    <p:extLst>
      <p:ext uri="{BB962C8B-B14F-4D97-AF65-F5344CB8AC3E}">
        <p14:creationId xmlns:p14="http://schemas.microsoft.com/office/powerpoint/2010/main" val="479466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Examples from data </a:t>
            </a:r>
            <a:r>
              <a:rPr lang="en-US" baseline="0" dirty="0" err="1"/>
              <a:t>viz</a:t>
            </a:r>
            <a:r>
              <a:rPr lang="en-US" baseline="0" dirty="0"/>
              <a:t> websites - links will be provided under “Graphic Resources” module on Canvas </a:t>
            </a:r>
          </a:p>
          <a:p>
            <a:pPr marL="171450" indent="-171450">
              <a:buFontTx/>
              <a:buChar char="-"/>
            </a:pPr>
            <a:r>
              <a:rPr lang="en-US" baseline="0" dirty="0"/>
              <a:t>First example from Storytelling with data </a:t>
            </a:r>
          </a:p>
          <a:p>
            <a:pPr marL="171450" indent="-171450">
              <a:buFontTx/>
              <a:buChar char="-"/>
            </a:pPr>
            <a:r>
              <a:rPr lang="en-US" baseline="0" dirty="0"/>
              <a:t>Organization recently held a webinar for prospective customers and is collecting attendees’ feedback and reporting results to management. </a:t>
            </a:r>
          </a:p>
          <a:p>
            <a:pPr marL="171450" indent="-171450">
              <a:buFontTx/>
              <a:buChar char="-"/>
            </a:pPr>
            <a:r>
              <a:rPr lang="en-US" baseline="0" dirty="0"/>
              <a:t>Survey with some quantitative questions rating perceptions of different aspects of the webinar and an open-response section for qualitative comments </a:t>
            </a:r>
          </a:p>
          <a:p>
            <a:pPr marL="171450" indent="-171450">
              <a:buFontTx/>
              <a:buChar char="-"/>
            </a:pPr>
            <a:r>
              <a:rPr lang="en-US" baseline="0" dirty="0"/>
              <a:t>Here are some findings with verbatim comments from the open-ended responses about how the webinar could have been improved </a:t>
            </a:r>
          </a:p>
          <a:p>
            <a:pPr marL="171450" indent="-171450">
              <a:buFontTx/>
              <a:buChar char="-"/>
            </a:pPr>
            <a:endParaRPr lang="en-US" baseline="0" dirty="0"/>
          </a:p>
          <a:p>
            <a:pPr marL="171450" indent="-171450">
              <a:buFontTx/>
              <a:buChar char="-"/>
            </a:pPr>
            <a:r>
              <a:rPr lang="en-US" baseline="0" dirty="0"/>
              <a:t>Source: </a:t>
            </a:r>
            <a:r>
              <a:rPr lang="en-US" dirty="0">
                <a:hlinkClick r:id="rId3"/>
              </a:rPr>
              <a:t>http://www.storytellingwithdata.com/blog/2018/10/10/three-tips-for-storytelling-with-qualitative-data</a:t>
            </a:r>
            <a:endParaRPr lang="en-US" baseline="0" dirty="0"/>
          </a:p>
        </p:txBody>
      </p:sp>
      <p:sp>
        <p:nvSpPr>
          <p:cNvPr id="4" name="Slide Number Placeholder 3"/>
          <p:cNvSpPr>
            <a:spLocks noGrp="1"/>
          </p:cNvSpPr>
          <p:nvPr>
            <p:ph type="sldNum" sz="quarter" idx="10"/>
          </p:nvPr>
        </p:nvSpPr>
        <p:spPr/>
        <p:txBody>
          <a:bodyPr/>
          <a:lstStyle/>
          <a:p>
            <a:fld id="{5937AFB2-63FE-4D27-8529-EF9C55DBAEBB}" type="slidenum">
              <a:rPr lang="en-US" smtClean="0"/>
              <a:t>35</a:t>
            </a:fld>
            <a:endParaRPr lang="en-US" dirty="0"/>
          </a:p>
        </p:txBody>
      </p:sp>
    </p:spTree>
    <p:extLst>
      <p:ext uri="{BB962C8B-B14F-4D97-AF65-F5344CB8AC3E}">
        <p14:creationId xmlns:p14="http://schemas.microsoft.com/office/powerpoint/2010/main" val="81797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Here are 3 ways to make the presentation more effective: </a:t>
            </a:r>
          </a:p>
          <a:p>
            <a:pPr marL="228600" indent="-228600">
              <a:buFont typeface="+mj-lt"/>
              <a:buAutoNum type="arabicPeriod"/>
            </a:pPr>
            <a:r>
              <a:rPr lang="en-US" baseline="0" dirty="0"/>
              <a:t>Use color to draw the audience’s attention to the most important aspects.</a:t>
            </a:r>
          </a:p>
          <a:p>
            <a:pPr marL="228600" indent="-228600">
              <a:buFont typeface="+mj-lt"/>
              <a:buAutoNum type="arabicPeriod"/>
            </a:pPr>
            <a:r>
              <a:rPr lang="en-US" baseline="0" dirty="0"/>
              <a:t>Reduce the amount of text: more concise wording will help the audience process the information more efficiently. </a:t>
            </a:r>
          </a:p>
          <a:p>
            <a:pPr marL="228600" indent="-228600">
              <a:buFont typeface="+mj-lt"/>
              <a:buAutoNum type="arabicPeriod"/>
            </a:pPr>
            <a:r>
              <a:rPr lang="en-US" baseline="0" dirty="0"/>
              <a:t>Consider quantifying the data if doing so provides important context. </a:t>
            </a:r>
          </a:p>
          <a:p>
            <a:pPr marL="171450" indent="-171450">
              <a:buFontTx/>
              <a:buChar char="-"/>
            </a:pPr>
            <a:endParaRPr lang="en-US" baseline="0" dirty="0"/>
          </a:p>
          <a:p>
            <a:pPr marL="171450" indent="-171450">
              <a:buFontTx/>
              <a:buChar char="-"/>
            </a:pPr>
            <a:r>
              <a:rPr lang="en-US" baseline="0" dirty="0"/>
              <a:t>Source: </a:t>
            </a:r>
            <a:r>
              <a:rPr lang="en-US" dirty="0">
                <a:hlinkClick r:id="rId3"/>
              </a:rPr>
              <a:t>http://www.storytellingwithdata.com/blog/2018/10/10/three-tips-for-storytelling-with-qualitative-data</a:t>
            </a:r>
            <a:endParaRPr lang="en-US" baseline="0" dirty="0"/>
          </a:p>
        </p:txBody>
      </p:sp>
      <p:sp>
        <p:nvSpPr>
          <p:cNvPr id="4" name="Slide Number Placeholder 3"/>
          <p:cNvSpPr>
            <a:spLocks noGrp="1"/>
          </p:cNvSpPr>
          <p:nvPr>
            <p:ph type="sldNum" sz="quarter" idx="10"/>
          </p:nvPr>
        </p:nvSpPr>
        <p:spPr/>
        <p:txBody>
          <a:bodyPr/>
          <a:lstStyle/>
          <a:p>
            <a:fld id="{5937AFB2-63FE-4D27-8529-EF9C55DBAEBB}" type="slidenum">
              <a:rPr lang="en-US" smtClean="0"/>
              <a:t>36</a:t>
            </a:fld>
            <a:endParaRPr lang="en-US" dirty="0"/>
          </a:p>
        </p:txBody>
      </p:sp>
    </p:spTree>
    <p:extLst>
      <p:ext uri="{BB962C8B-B14F-4D97-AF65-F5344CB8AC3E}">
        <p14:creationId xmlns:p14="http://schemas.microsoft.com/office/powerpoint/2010/main" val="2768007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Results using regression analysis often include tables like the</a:t>
            </a:r>
            <a:r>
              <a:rPr lang="en-US" sz="1200" b="0" i="0" kern="1200" baseline="0" dirty="0">
                <a:solidFill>
                  <a:schemeClr val="tx1"/>
                </a:solidFill>
                <a:effectLst/>
                <a:latin typeface="+mn-lt"/>
                <a:ea typeface="+mn-ea"/>
                <a:cs typeface="+mn-cs"/>
              </a:rPr>
              <a:t> one shown here. This is ok for journal publications but not so good for quickly displaying key findings. </a:t>
            </a:r>
          </a:p>
          <a:p>
            <a:pPr marL="171450" indent="-171450">
              <a:buFont typeface="Arial" panose="020B0604020202020204" pitchFamily="34" charset="0"/>
              <a:buChar char="•"/>
            </a:pP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a:t>
            </a:r>
            <a:r>
              <a:rPr lang="en-US" dirty="0">
                <a:hlinkClick r:id="rId3"/>
              </a:rPr>
              <a:t>https://policyviz.com/2018/03/08/visualizing-statistically-significant-results/</a:t>
            </a:r>
            <a:endParaRPr lang="en-US" sz="120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37AFB2-63FE-4D27-8529-EF9C55DBAEBB}" type="slidenum">
              <a:rPr lang="en-US" smtClean="0"/>
              <a:t>37</a:t>
            </a:fld>
            <a:endParaRPr lang="en-US" dirty="0"/>
          </a:p>
        </p:txBody>
      </p:sp>
    </p:spTree>
    <p:extLst>
      <p:ext uri="{BB962C8B-B14F-4D97-AF65-F5344CB8AC3E}">
        <p14:creationId xmlns:p14="http://schemas.microsoft.com/office/powerpoint/2010/main" val="3576588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Another example using bars to indicate the values of the regression estimates </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First one uses asterisks to indicate statistical significance, second one uses error bars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a:t>
            </a:r>
            <a:r>
              <a:rPr lang="en-US" dirty="0">
                <a:hlinkClick r:id="rId3"/>
              </a:rPr>
              <a:t>https://policyviz.com/2015/10/07/presenting-technical-data-do-it-in-viewer-friendly-ways/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37AFB2-63FE-4D27-8529-EF9C55DBAEBB}" type="slidenum">
              <a:rPr lang="en-US" smtClean="0"/>
              <a:t>38</a:t>
            </a:fld>
            <a:endParaRPr lang="en-US" dirty="0"/>
          </a:p>
        </p:txBody>
      </p:sp>
    </p:spTree>
    <p:extLst>
      <p:ext uri="{BB962C8B-B14F-4D97-AF65-F5344CB8AC3E}">
        <p14:creationId xmlns:p14="http://schemas.microsoft.com/office/powerpoint/2010/main" val="1542449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Source: </a:t>
            </a:r>
            <a:r>
              <a:rPr lang="en-US" dirty="0">
                <a:hlinkClick r:id="rId3"/>
              </a:rPr>
              <a:t>https://www.bloomberg.com/features/2016-millionaire-odds/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37AFB2-63FE-4D27-8529-EF9C55DBAEBB}" type="slidenum">
              <a:rPr lang="en-US" smtClean="0"/>
              <a:t>39</a:t>
            </a:fld>
            <a:endParaRPr lang="en-US" dirty="0"/>
          </a:p>
        </p:txBody>
      </p:sp>
    </p:spTree>
    <p:extLst>
      <p:ext uri="{BB962C8B-B14F-4D97-AF65-F5344CB8AC3E}">
        <p14:creationId xmlns:p14="http://schemas.microsoft.com/office/powerpoint/2010/main" val="4178382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 Louis Federal Reserve Bank researchers calculated the weighted percentage of families with more than $1 million in net worth using a technique called repeated-imputation inference. </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Worked with Bloomberg news to present results in a way that is easier to interpret using waffle charts</a:t>
            </a:r>
          </a:p>
          <a:p>
            <a:pPr marL="171450" indent="-171450">
              <a:buFont typeface="Arial" panose="020B0604020202020204" pitchFamily="34" charset="0"/>
              <a:buChar char="•"/>
            </a:pP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Source: </a:t>
            </a:r>
            <a:r>
              <a:rPr lang="en-US" dirty="0">
                <a:hlinkClick r:id="rId3"/>
              </a:rPr>
              <a:t>https://www.bloomberg.com/features/2016-millionaire-odds/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37AFB2-63FE-4D27-8529-EF9C55DBAEBB}" type="slidenum">
              <a:rPr lang="en-US" smtClean="0"/>
              <a:t>40</a:t>
            </a:fld>
            <a:endParaRPr lang="en-US" dirty="0"/>
          </a:p>
        </p:txBody>
      </p:sp>
    </p:spTree>
    <p:extLst>
      <p:ext uri="{BB962C8B-B14F-4D97-AF65-F5344CB8AC3E}">
        <p14:creationId xmlns:p14="http://schemas.microsoft.com/office/powerpoint/2010/main" val="35664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What kind of decisions do we need to make a chart? (What type of chart – representation, what the chart is going to look like – presentation)</a:t>
            </a:r>
          </a:p>
          <a:p>
            <a:pPr marL="171450" indent="-171450">
              <a:buFontTx/>
              <a:buChar char="-"/>
            </a:pPr>
            <a:r>
              <a:rPr lang="en-US" dirty="0"/>
              <a:t>What is the purpose of making the chart? To facilitate understanding</a:t>
            </a:r>
          </a:p>
        </p:txBody>
      </p:sp>
      <p:sp>
        <p:nvSpPr>
          <p:cNvPr id="4" name="Slide Number Placeholder 3"/>
          <p:cNvSpPr>
            <a:spLocks noGrp="1"/>
          </p:cNvSpPr>
          <p:nvPr>
            <p:ph type="sldNum" sz="quarter" idx="5"/>
          </p:nvPr>
        </p:nvSpPr>
        <p:spPr/>
        <p:txBody>
          <a:bodyPr/>
          <a:lstStyle/>
          <a:p>
            <a:fld id="{5937AFB2-63FE-4D27-8529-EF9C55DBAEBB}" type="slidenum">
              <a:rPr lang="en-US" smtClean="0"/>
              <a:t>5</a:t>
            </a:fld>
            <a:endParaRPr lang="en-US" dirty="0"/>
          </a:p>
        </p:txBody>
      </p:sp>
    </p:spTree>
    <p:extLst>
      <p:ext uri="{BB962C8B-B14F-4D97-AF65-F5344CB8AC3E}">
        <p14:creationId xmlns:p14="http://schemas.microsoft.com/office/powerpoint/2010/main" val="3782554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Another example from the Pew Research Center, in which they visualized one-word descriptions of Barack Obama with packed bubbles. </a:t>
            </a:r>
          </a:p>
          <a:p>
            <a:pPr marL="171450" indent="-171450">
              <a:buFontTx/>
              <a:buChar char="-"/>
            </a:pPr>
            <a:r>
              <a:rPr lang="en-US" baseline="0" dirty="0"/>
              <a:t>Packed bubbles are similar to word clouds. In word clouds, word frequency is depicted through font size. In packed bubbles, word frequency is depicted through bubble size. </a:t>
            </a:r>
          </a:p>
          <a:p>
            <a:pPr marL="171450" indent="-171450">
              <a:buFontTx/>
              <a:buChar char="-"/>
            </a:pPr>
            <a:r>
              <a:rPr lang="en-US" baseline="0" dirty="0"/>
              <a:t>Also use color to differentiate between positive, negative, and neutral words. </a:t>
            </a:r>
          </a:p>
          <a:p>
            <a:pPr marL="0" indent="0">
              <a:buFontTx/>
              <a:buNone/>
            </a:pPr>
            <a:endParaRPr lang="en-US" baseline="0" dirty="0"/>
          </a:p>
          <a:p>
            <a:pPr marL="171450" indent="-171450">
              <a:buFontTx/>
              <a:buChar char="-"/>
            </a:pPr>
            <a:r>
              <a:rPr lang="en-US" baseline="0" dirty="0"/>
              <a:t>Source: </a:t>
            </a:r>
            <a:r>
              <a:rPr lang="en-US" dirty="0">
                <a:hlinkClick r:id="rId3"/>
              </a:rPr>
              <a:t>https://depictdatastudio.com/how-to-visualize-qualitative-data/</a:t>
            </a:r>
            <a:endParaRPr lang="en-US" baseline="0" dirty="0"/>
          </a:p>
        </p:txBody>
      </p:sp>
      <p:sp>
        <p:nvSpPr>
          <p:cNvPr id="4" name="Slide Number Placeholder 3"/>
          <p:cNvSpPr>
            <a:spLocks noGrp="1"/>
          </p:cNvSpPr>
          <p:nvPr>
            <p:ph type="sldNum" sz="quarter" idx="10"/>
          </p:nvPr>
        </p:nvSpPr>
        <p:spPr/>
        <p:txBody>
          <a:bodyPr/>
          <a:lstStyle/>
          <a:p>
            <a:fld id="{5937AFB2-63FE-4D27-8529-EF9C55DBAEBB}" type="slidenum">
              <a:rPr lang="en-US" smtClean="0"/>
              <a:t>41</a:t>
            </a:fld>
            <a:endParaRPr lang="en-US" dirty="0"/>
          </a:p>
        </p:txBody>
      </p:sp>
    </p:spTree>
    <p:extLst>
      <p:ext uri="{BB962C8B-B14F-4D97-AF65-F5344CB8AC3E}">
        <p14:creationId xmlns:p14="http://schemas.microsoft.com/office/powerpoint/2010/main" val="3369879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Include Icons Beside Descriptions and Responses </a:t>
            </a:r>
          </a:p>
          <a:p>
            <a:pPr marL="171450" indent="-171450">
              <a:buFontTx/>
              <a:buChar char="-"/>
            </a:pPr>
            <a:r>
              <a:rPr lang="en-US" baseline="0" dirty="0"/>
              <a:t>Helps to break up long sections of text </a:t>
            </a:r>
          </a:p>
          <a:p>
            <a:pPr marL="171450" indent="-171450">
              <a:buFontTx/>
              <a:buChar char="-"/>
            </a:pPr>
            <a:r>
              <a:rPr lang="en-US" baseline="0" dirty="0"/>
              <a:t>The Center on Budget and Policy Priorities used icons to visualize how working-family tax credits can help at every stage of life:</a:t>
            </a:r>
          </a:p>
          <a:p>
            <a:pPr marL="171450" indent="-171450">
              <a:buFontTx/>
              <a:buChar char="-"/>
            </a:pPr>
            <a:endParaRPr lang="en-US" baseline="0" dirty="0"/>
          </a:p>
          <a:p>
            <a:pPr marL="171450" indent="-171450">
              <a:buFontTx/>
              <a:buChar char="-"/>
            </a:pPr>
            <a:r>
              <a:rPr lang="en-US" baseline="0" dirty="0"/>
              <a:t>Source: </a:t>
            </a:r>
            <a:r>
              <a:rPr lang="en-US" dirty="0">
                <a:hlinkClick r:id="rId3"/>
              </a:rPr>
              <a:t>https://depictdatastudio.com/how-to-visualize-qualitative-data/</a:t>
            </a:r>
            <a:endParaRPr lang="en-US" baseline="0" dirty="0"/>
          </a:p>
        </p:txBody>
      </p:sp>
      <p:sp>
        <p:nvSpPr>
          <p:cNvPr id="4" name="Slide Number Placeholder 3"/>
          <p:cNvSpPr>
            <a:spLocks noGrp="1"/>
          </p:cNvSpPr>
          <p:nvPr>
            <p:ph type="sldNum" sz="quarter" idx="10"/>
          </p:nvPr>
        </p:nvSpPr>
        <p:spPr/>
        <p:txBody>
          <a:bodyPr/>
          <a:lstStyle/>
          <a:p>
            <a:fld id="{5937AFB2-63FE-4D27-8529-EF9C55DBAEBB}" type="slidenum">
              <a:rPr lang="en-US" smtClean="0"/>
              <a:t>42</a:t>
            </a:fld>
            <a:endParaRPr lang="en-US" dirty="0"/>
          </a:p>
        </p:txBody>
      </p:sp>
    </p:spTree>
    <p:extLst>
      <p:ext uri="{BB962C8B-B14F-4D97-AF65-F5344CB8AC3E}">
        <p14:creationId xmlns:p14="http://schemas.microsoft.com/office/powerpoint/2010/main" val="2039451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5937AFB2-63FE-4D27-8529-EF9C55DBAEBB}" type="slidenum">
              <a:rPr lang="en-US" smtClean="0"/>
              <a:t>43</a:t>
            </a:fld>
            <a:endParaRPr lang="en-US" dirty="0"/>
          </a:p>
        </p:txBody>
      </p:sp>
    </p:spTree>
    <p:extLst>
      <p:ext uri="{BB962C8B-B14F-4D97-AF65-F5344CB8AC3E}">
        <p14:creationId xmlns:p14="http://schemas.microsoft.com/office/powerpoint/2010/main" val="32234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37AFB2-63FE-4D27-8529-EF9C55DBAEBB}" type="slidenum">
              <a:rPr lang="en-US" smtClean="0"/>
              <a:t>45</a:t>
            </a:fld>
            <a:endParaRPr lang="en-US" dirty="0"/>
          </a:p>
        </p:txBody>
      </p:sp>
    </p:spTree>
    <p:extLst>
      <p:ext uri="{BB962C8B-B14F-4D97-AF65-F5344CB8AC3E}">
        <p14:creationId xmlns:p14="http://schemas.microsoft.com/office/powerpoint/2010/main" val="1219117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kern="1200" dirty="0">
                <a:solidFill>
                  <a:schemeClr val="tx1"/>
                </a:solidFill>
                <a:effectLst/>
                <a:latin typeface="+mn-lt"/>
                <a:ea typeface="+mn-ea"/>
                <a:cs typeface="+mn-cs"/>
              </a:rPr>
              <a:t>Making a recommendation requires that you first judge the data: This chart went up. Was that good? Was it expected? Should we keep going in this direction, or change course? Do we have all the data we need to make a good decision? (p. 20) </a:t>
            </a:r>
          </a:p>
          <a:p>
            <a:pPr marL="685800" lvl="1" indent="-228600">
              <a:buAutoNum type="arabicPeriod"/>
            </a:pPr>
            <a:r>
              <a:rPr lang="en-US" sz="1200" b="0" i="0" kern="1200" dirty="0">
                <a:solidFill>
                  <a:schemeClr val="tx1"/>
                </a:solidFill>
                <a:effectLst/>
                <a:latin typeface="+mn-lt"/>
                <a:ea typeface="+mn-ea"/>
                <a:cs typeface="+mn-cs"/>
              </a:rPr>
              <a:t>If we’re college D – yes, that’s good. We should probably keep going in this direction </a:t>
            </a:r>
          </a:p>
          <a:p>
            <a:pPr marL="685800" lvl="1" indent="-228600">
              <a:buAutoNum type="arabicPeriod"/>
            </a:pPr>
            <a:r>
              <a:rPr lang="en-US" sz="1200" b="0" i="0" kern="1200" dirty="0">
                <a:solidFill>
                  <a:schemeClr val="tx1"/>
                </a:solidFill>
                <a:effectLst/>
                <a:latin typeface="+mn-lt"/>
                <a:ea typeface="+mn-ea"/>
                <a:cs typeface="+mn-cs"/>
              </a:rPr>
              <a:t>If we’re college A, we probably need for information. Even though we’re not meeting the benchmark, are we improving over time and getting closer to the goal? </a:t>
            </a:r>
          </a:p>
          <a:p>
            <a:pPr marL="228600" indent="-228600">
              <a:buAutoNum type="arabicPeriod"/>
            </a:pPr>
            <a:r>
              <a:rPr lang="en-US" sz="1200" b="0" i="0" kern="1200" dirty="0">
                <a:solidFill>
                  <a:schemeClr val="tx1"/>
                </a:solidFill>
                <a:effectLst/>
                <a:latin typeface="+mn-lt"/>
                <a:ea typeface="+mn-ea"/>
                <a:cs typeface="+mn-cs"/>
              </a:rPr>
              <a:t>“Making good recommendations from data requires a combination of data analysis and intuition, along with a degree of imagination and argumentation. Making a good recommendation involves more than presenting data that proves – or disproves – your hypothesis. That’s just a starting point. A recommendation then takes the creative steps of proposing which action should be taken, and a good one makes a persuasive case for that action.” </a:t>
            </a:r>
          </a:p>
          <a:p>
            <a:pPr marL="628650" lvl="1" indent="-171450">
              <a:buFontTx/>
              <a:buChar char="-"/>
            </a:pPr>
            <a:r>
              <a:rPr lang="en-US" sz="1200" b="0" i="0" kern="1200" dirty="0">
                <a:solidFill>
                  <a:schemeClr val="tx1"/>
                </a:solidFill>
                <a:effectLst/>
                <a:latin typeface="+mn-lt"/>
                <a:ea typeface="+mn-ea"/>
                <a:cs typeface="+mn-cs"/>
              </a:rPr>
              <a:t>Maybe there’s something College D is doing that we can replicate to improve our performance </a:t>
            </a:r>
          </a:p>
          <a:p>
            <a:pPr marL="628650" lvl="1" indent="-171450">
              <a:buFontTx/>
              <a:buChar char="-"/>
            </a:pPr>
            <a:r>
              <a:rPr lang="en-US" sz="1200" b="0" i="0" kern="1200" dirty="0">
                <a:solidFill>
                  <a:schemeClr val="tx1"/>
                </a:solidFill>
                <a:effectLst/>
                <a:latin typeface="+mn-lt"/>
                <a:ea typeface="+mn-ea"/>
                <a:cs typeface="+mn-cs"/>
              </a:rPr>
              <a:t>Maybe this isn’t a fair comparison – the composition of students may differ. Maybe we should talk about strategies for helping the lowest performing students </a:t>
            </a:r>
          </a:p>
          <a:p>
            <a:pPr marL="628650" lvl="1" indent="-171450">
              <a:buFontTx/>
              <a:buChar char="-"/>
            </a:pPr>
            <a:r>
              <a:rPr lang="en-US" sz="1200" b="0" i="0" kern="1200" dirty="0">
                <a:solidFill>
                  <a:schemeClr val="tx1"/>
                </a:solidFill>
                <a:effectLst/>
                <a:latin typeface="+mn-lt"/>
                <a:ea typeface="+mn-ea"/>
                <a:cs typeface="+mn-cs"/>
              </a:rPr>
              <a:t>Many of you work in the same institution you are studying – you bring unique insights </a:t>
            </a:r>
          </a:p>
        </p:txBody>
      </p:sp>
      <p:sp>
        <p:nvSpPr>
          <p:cNvPr id="4" name="Slide Number Placeholder 3"/>
          <p:cNvSpPr>
            <a:spLocks noGrp="1"/>
          </p:cNvSpPr>
          <p:nvPr>
            <p:ph type="sldNum" sz="quarter" idx="10"/>
          </p:nvPr>
        </p:nvSpPr>
        <p:spPr/>
        <p:txBody>
          <a:bodyPr/>
          <a:lstStyle/>
          <a:p>
            <a:fld id="{5937AFB2-63FE-4D27-8529-EF9C55DBAEBB}" type="slidenum">
              <a:rPr lang="en-US" smtClean="0"/>
              <a:t>46</a:t>
            </a:fld>
            <a:endParaRPr lang="en-US" dirty="0"/>
          </a:p>
        </p:txBody>
      </p:sp>
    </p:spTree>
    <p:extLst>
      <p:ext uri="{BB962C8B-B14F-4D97-AF65-F5344CB8AC3E}">
        <p14:creationId xmlns:p14="http://schemas.microsoft.com/office/powerpoint/2010/main" val="2676795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48</a:t>
            </a:fld>
            <a:endParaRPr lang="en-US" dirty="0"/>
          </a:p>
        </p:txBody>
      </p:sp>
    </p:spTree>
    <p:extLst>
      <p:ext uri="{BB962C8B-B14F-4D97-AF65-F5344CB8AC3E}">
        <p14:creationId xmlns:p14="http://schemas.microsoft.com/office/powerpoint/2010/main" val="222869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37AFB2-63FE-4D27-8529-EF9C55DBAEBB}" type="slidenum">
              <a:rPr lang="en-US" smtClean="0"/>
              <a:t>49</a:t>
            </a:fld>
            <a:endParaRPr lang="en-US" dirty="0"/>
          </a:p>
        </p:txBody>
      </p:sp>
    </p:spTree>
    <p:extLst>
      <p:ext uri="{BB962C8B-B14F-4D97-AF65-F5344CB8AC3E}">
        <p14:creationId xmlns:p14="http://schemas.microsoft.com/office/powerpoint/2010/main" val="2238561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50</a:t>
            </a:fld>
            <a:endParaRPr lang="en-US" dirty="0"/>
          </a:p>
        </p:txBody>
      </p:sp>
    </p:spTree>
    <p:extLst>
      <p:ext uri="{BB962C8B-B14F-4D97-AF65-F5344CB8AC3E}">
        <p14:creationId xmlns:p14="http://schemas.microsoft.com/office/powerpoint/2010/main" val="23824784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37AFB2-63FE-4D27-8529-EF9C55DBAEBB}" type="slidenum">
              <a:rPr lang="en-US" smtClean="0"/>
              <a:t>51</a:t>
            </a:fld>
            <a:endParaRPr lang="en-US" dirty="0"/>
          </a:p>
        </p:txBody>
      </p:sp>
    </p:spTree>
    <p:extLst>
      <p:ext uri="{BB962C8B-B14F-4D97-AF65-F5344CB8AC3E}">
        <p14:creationId xmlns:p14="http://schemas.microsoft.com/office/powerpoint/2010/main" val="3154636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Important of you want to go into an administrative career and will be working with practitioners </a:t>
            </a:r>
          </a:p>
          <a:p>
            <a:pPr marL="171450" indent="-171450">
              <a:buFontTx/>
              <a:buChar char="-"/>
            </a:pPr>
            <a:r>
              <a:rPr lang="en-US" dirty="0"/>
              <a:t>Just as important if you want to go into an academic career and you want your research to be read by audiences beyond just other academics </a:t>
            </a:r>
          </a:p>
        </p:txBody>
      </p:sp>
      <p:sp>
        <p:nvSpPr>
          <p:cNvPr id="4" name="Slide Number Placeholder 3"/>
          <p:cNvSpPr>
            <a:spLocks noGrp="1"/>
          </p:cNvSpPr>
          <p:nvPr>
            <p:ph type="sldNum" sz="quarter" idx="10"/>
          </p:nvPr>
        </p:nvSpPr>
        <p:spPr/>
        <p:txBody>
          <a:bodyPr/>
          <a:lstStyle/>
          <a:p>
            <a:fld id="{5937AFB2-63FE-4D27-8529-EF9C55DBAEBB}" type="slidenum">
              <a:rPr lang="en-US" smtClean="0"/>
              <a:t>7</a:t>
            </a:fld>
            <a:endParaRPr lang="en-US" dirty="0"/>
          </a:p>
        </p:txBody>
      </p:sp>
    </p:spTree>
    <p:extLst>
      <p:ext uri="{BB962C8B-B14F-4D97-AF65-F5344CB8AC3E}">
        <p14:creationId xmlns:p14="http://schemas.microsoft.com/office/powerpoint/2010/main" val="28394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Raise your hand if you’ve ever used Excel and have at least a basic knowledge of how to use it? </a:t>
            </a:r>
          </a:p>
          <a:p>
            <a:pPr marL="171450" indent="-171450">
              <a:buFontTx/>
              <a:buChar char="-"/>
            </a:pPr>
            <a:r>
              <a:rPr lang="en-US" dirty="0"/>
              <a:t>Now raise your hand if you’ve ever worked in an office and had a computer that did not have Excel on it? </a:t>
            </a:r>
          </a:p>
        </p:txBody>
      </p:sp>
      <p:sp>
        <p:nvSpPr>
          <p:cNvPr id="4" name="Slide Number Placeholder 3"/>
          <p:cNvSpPr>
            <a:spLocks noGrp="1"/>
          </p:cNvSpPr>
          <p:nvPr>
            <p:ph type="sldNum" sz="quarter" idx="5"/>
          </p:nvPr>
        </p:nvSpPr>
        <p:spPr/>
        <p:txBody>
          <a:bodyPr/>
          <a:lstStyle/>
          <a:p>
            <a:fld id="{5937AFB2-63FE-4D27-8529-EF9C55DBAEBB}" type="slidenum">
              <a:rPr lang="en-US" smtClean="0"/>
              <a:t>9</a:t>
            </a:fld>
            <a:endParaRPr lang="en-US" dirty="0"/>
          </a:p>
        </p:txBody>
      </p:sp>
    </p:spTree>
    <p:extLst>
      <p:ext uri="{BB962C8B-B14F-4D97-AF65-F5344CB8AC3E}">
        <p14:creationId xmlns:p14="http://schemas.microsoft.com/office/powerpoint/2010/main" val="3921876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10</a:t>
            </a:fld>
            <a:endParaRPr lang="en-US" dirty="0"/>
          </a:p>
        </p:txBody>
      </p:sp>
    </p:spTree>
    <p:extLst>
      <p:ext uri="{BB962C8B-B14F-4D97-AF65-F5344CB8AC3E}">
        <p14:creationId xmlns:p14="http://schemas.microsoft.com/office/powerpoint/2010/main" val="3360654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11</a:t>
            </a:fld>
            <a:endParaRPr lang="en-US" dirty="0"/>
          </a:p>
        </p:txBody>
      </p:sp>
    </p:spTree>
    <p:extLst>
      <p:ext uri="{BB962C8B-B14F-4D97-AF65-F5344CB8AC3E}">
        <p14:creationId xmlns:p14="http://schemas.microsoft.com/office/powerpoint/2010/main" val="315747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Excel first released in 1987 – actually looked like this </a:t>
            </a:r>
          </a:p>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12</a:t>
            </a:fld>
            <a:endParaRPr lang="en-US" dirty="0"/>
          </a:p>
        </p:txBody>
      </p:sp>
    </p:spTree>
    <p:extLst>
      <p:ext uri="{BB962C8B-B14F-4D97-AF65-F5344CB8AC3E}">
        <p14:creationId xmlns:p14="http://schemas.microsoft.com/office/powerpoint/2010/main" val="2957290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13</a:t>
            </a:fld>
            <a:endParaRPr lang="en-US" dirty="0"/>
          </a:p>
        </p:txBody>
      </p:sp>
    </p:spTree>
    <p:extLst>
      <p:ext uri="{BB962C8B-B14F-4D97-AF65-F5344CB8AC3E}">
        <p14:creationId xmlns:p14="http://schemas.microsoft.com/office/powerpoint/2010/main" val="2440268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58924"/>
            <a:ext cx="4866908" cy="2742289"/>
          </a:xfrm>
        </p:spPr>
        <p:txBody>
          <a:bodyPr/>
          <a:lstStyle>
            <a:lvl1pPr>
              <a:lnSpc>
                <a:spcPct val="90000"/>
              </a:lnSpc>
              <a:defRPr sz="6600" kern="100" cap="none" spc="-200" baseline="0">
                <a:solidFill>
                  <a:srgbClr val="782F40"/>
                </a:solidFill>
                <a:latin typeface="+mn-lt"/>
              </a:defRPr>
            </a:lvl1pPr>
          </a:lstStyle>
          <a:p>
            <a:r>
              <a:rPr lang="en-US" dirty="0"/>
              <a:t>add </a:t>
            </a:r>
            <a:r>
              <a:rPr lang="en-US" dirty="0" err="1"/>
              <a:t>slidedoc</a:t>
            </a:r>
            <a:r>
              <a:rPr lang="en-US" dirty="0"/>
              <a:t> title</a:t>
            </a:r>
          </a:p>
        </p:txBody>
      </p:sp>
      <p:sp>
        <p:nvSpPr>
          <p:cNvPr id="60" name="Text Placeholder 59"/>
          <p:cNvSpPr>
            <a:spLocks noGrp="1"/>
          </p:cNvSpPr>
          <p:nvPr>
            <p:ph type="body" sz="quarter" idx="10"/>
          </p:nvPr>
        </p:nvSpPr>
        <p:spPr>
          <a:xfrm>
            <a:off x="457200" y="3496727"/>
            <a:ext cx="1497013" cy="2512484"/>
          </a:xfrm>
        </p:spPr>
        <p:txBody>
          <a:bodyPr anchor="b"/>
          <a:lstStyle>
            <a:lvl1pPr>
              <a:lnSpc>
                <a:spcPct val="100000"/>
              </a:lnSpc>
              <a:defRPr sz="1300">
                <a:solidFill>
                  <a:schemeClr val="tx2"/>
                </a:solidFill>
              </a:defRPr>
            </a:lvl1pPr>
            <a:lvl2pPr>
              <a:defRPr b="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2" name="Straight Connector 61"/>
          <p:cNvCxnSpPr/>
          <p:nvPr userDrawn="1"/>
        </p:nvCxnSpPr>
        <p:spPr>
          <a:xfrm>
            <a:off x="457200" y="6178550"/>
            <a:ext cx="149719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5509344" y="5181598"/>
            <a:ext cx="1497013" cy="1022351"/>
          </a:xfrm>
        </p:spPr>
        <p:txBody>
          <a:bodyPr anchor="b"/>
          <a:lstStyle>
            <a:lvl1pPr algn="r">
              <a:lnSpc>
                <a:spcPct val="100000"/>
              </a:lnSpc>
              <a:defRPr sz="1300" b="1">
                <a:solidFill>
                  <a:schemeClr val="tx1"/>
                </a:solidFill>
              </a:defRPr>
            </a:lvl1pPr>
            <a:lvl2pPr>
              <a:defRPr b="1"/>
            </a:lvl2pPr>
          </a:lstStyle>
          <a:p>
            <a:pPr lvl="0"/>
            <a:r>
              <a:rPr lang="en-US" dirty="0"/>
              <a:t>Click to edit Master text styles</a:t>
            </a:r>
          </a:p>
        </p:txBody>
      </p:sp>
      <p:sp>
        <p:nvSpPr>
          <p:cNvPr id="64" name="Text Placeholder 59"/>
          <p:cNvSpPr>
            <a:spLocks noGrp="1"/>
          </p:cNvSpPr>
          <p:nvPr>
            <p:ph type="body" sz="quarter" idx="12"/>
          </p:nvPr>
        </p:nvSpPr>
        <p:spPr>
          <a:xfrm>
            <a:off x="7189787" y="5181598"/>
            <a:ext cx="1497013" cy="1022351"/>
          </a:xfrm>
        </p:spPr>
        <p:txBody>
          <a:bodyPr anchor="b"/>
          <a:lstStyle>
            <a:lvl1pPr algn="r">
              <a:lnSpc>
                <a:spcPct val="100000"/>
              </a:lnSpc>
              <a:defRPr sz="1300" b="1">
                <a:solidFill>
                  <a:schemeClr val="tx1"/>
                </a:solidFill>
              </a:defRPr>
            </a:lvl1pPr>
            <a:lvl2pPr>
              <a:defRPr b="1"/>
            </a:lvl2pPr>
          </a:lstStyle>
          <a:p>
            <a:pPr lvl="0"/>
            <a:r>
              <a:rPr lang="en-US" dirty="0"/>
              <a:t>Click to edit Master text styles</a:t>
            </a:r>
          </a:p>
        </p:txBody>
      </p:sp>
    </p:spTree>
    <p:extLst>
      <p:ext uri="{BB962C8B-B14F-4D97-AF65-F5344CB8AC3E}">
        <p14:creationId xmlns:p14="http://schemas.microsoft.com/office/powerpoint/2010/main" val="3218641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53" name="Content Placeholder 2"/>
          <p:cNvSpPr>
            <a:spLocks noGrp="1"/>
          </p:cNvSpPr>
          <p:nvPr>
            <p:ph idx="1"/>
          </p:nvPr>
        </p:nvSpPr>
        <p:spPr>
          <a:xfrm>
            <a:off x="457732" y="1134598"/>
            <a:ext cx="4037143"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4647276" y="1134598"/>
            <a:ext cx="4037143"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1" name="Group 150"/>
          <p:cNvGrpSpPr/>
          <p:nvPr userDrawn="1"/>
        </p:nvGrpSpPr>
        <p:grpSpPr>
          <a:xfrm>
            <a:off x="-151325" y="-141165"/>
            <a:ext cx="9439923"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99" name="Text Placeholder 6"/>
          <p:cNvSpPr>
            <a:spLocks noGrp="1"/>
          </p:cNvSpPr>
          <p:nvPr>
            <p:ph type="body" sz="quarter" idx="14"/>
          </p:nvPr>
        </p:nvSpPr>
        <p:spPr>
          <a:xfrm>
            <a:off x="458788" y="6399212"/>
            <a:ext cx="5438508"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
        <p:nvSpPr>
          <p:cNvPr id="152" name="Rectangle 151"/>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1221002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732" y="1134598"/>
            <a:ext cx="2640628"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Content Placeholder 2"/>
          <p:cNvSpPr>
            <a:spLocks noGrp="1"/>
          </p:cNvSpPr>
          <p:nvPr>
            <p:ph idx="11"/>
          </p:nvPr>
        </p:nvSpPr>
        <p:spPr>
          <a:xfrm>
            <a:off x="3256668" y="1134598"/>
            <a:ext cx="2640628"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6043787" y="1134598"/>
            <a:ext cx="2640628"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4" name="Group 153"/>
          <p:cNvGrpSpPr/>
          <p:nvPr userDrawn="1"/>
        </p:nvGrpSpPr>
        <p:grpSpPr>
          <a:xfrm>
            <a:off x="-151325" y="-141165"/>
            <a:ext cx="9439923"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2" name="Text Placeholder 6"/>
          <p:cNvSpPr>
            <a:spLocks noGrp="1"/>
          </p:cNvSpPr>
          <p:nvPr>
            <p:ph type="body" sz="quarter" idx="14"/>
          </p:nvPr>
        </p:nvSpPr>
        <p:spPr>
          <a:xfrm>
            <a:off x="458788" y="6399212"/>
            <a:ext cx="5438508"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
        <p:nvSpPr>
          <p:cNvPr id="299" name="Rectangle 298"/>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150946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732" y="1134598"/>
            <a:ext cx="5439564"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6043787" y="1134598"/>
            <a:ext cx="2640628"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4" name="Group 153"/>
          <p:cNvGrpSpPr/>
          <p:nvPr userDrawn="1"/>
        </p:nvGrpSpPr>
        <p:grpSpPr>
          <a:xfrm>
            <a:off x="-151325" y="-141165"/>
            <a:ext cx="9439923"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2" name="Text Placeholder 6"/>
          <p:cNvSpPr>
            <a:spLocks noGrp="1"/>
          </p:cNvSpPr>
          <p:nvPr>
            <p:ph type="body" sz="quarter" idx="14"/>
          </p:nvPr>
        </p:nvSpPr>
        <p:spPr>
          <a:xfrm>
            <a:off x="458788" y="6399212"/>
            <a:ext cx="5438508"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
        <p:nvSpPr>
          <p:cNvPr id="151" name="Rectangle 150"/>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322992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grpSp>
        <p:nvGrpSpPr>
          <p:cNvPr id="155" name="Group 154"/>
          <p:cNvGrpSpPr/>
          <p:nvPr userDrawn="1"/>
        </p:nvGrpSpPr>
        <p:grpSpPr>
          <a:xfrm>
            <a:off x="-151325" y="-141165"/>
            <a:ext cx="9439923" cy="7136527"/>
            <a:chOff x="-151325" y="-141165"/>
            <a:chExt cx="9439923" cy="7136527"/>
          </a:xfrm>
        </p:grpSpPr>
        <p:grpSp>
          <p:nvGrpSpPr>
            <p:cNvPr id="156" name="Group 155"/>
            <p:cNvGrpSpPr/>
            <p:nvPr userDrawn="1"/>
          </p:nvGrpSpPr>
          <p:grpSpPr>
            <a:xfrm>
              <a:off x="457731" y="6873247"/>
              <a:ext cx="8226688" cy="122115"/>
              <a:chOff x="457731" y="6582508"/>
              <a:chExt cx="8226688" cy="486507"/>
            </a:xfrm>
          </p:grpSpPr>
          <p:cxnSp>
            <p:nvCxnSpPr>
              <p:cNvPr id="269" name="Straight Connector 26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1" name="Group 270"/>
              <p:cNvGrpSpPr/>
              <p:nvPr userDrawn="1"/>
            </p:nvGrpSpPr>
            <p:grpSpPr>
              <a:xfrm>
                <a:off x="798615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7287901"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6589644"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891387"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5193130"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4494873"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796616" y="6582508"/>
                <a:ext cx="152400" cy="486507"/>
                <a:chOff x="7983415" y="6582508"/>
                <a:chExt cx="152400" cy="486507"/>
              </a:xfrm>
            </p:grpSpPr>
            <p:cxnSp>
              <p:nvCxnSpPr>
                <p:cNvPr id="290" name="Straight Connector 2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3098359" y="6582508"/>
                <a:ext cx="152400" cy="486507"/>
                <a:chOff x="7983415" y="6582508"/>
                <a:chExt cx="152400" cy="486507"/>
              </a:xfrm>
            </p:grpSpPr>
            <p:cxnSp>
              <p:nvCxnSpPr>
                <p:cNvPr id="288" name="Straight Connector 2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2400102" y="6582508"/>
                <a:ext cx="152400" cy="486507"/>
                <a:chOff x="7983415" y="6582508"/>
                <a:chExt cx="152400" cy="486507"/>
              </a:xfrm>
            </p:grpSpPr>
            <p:cxnSp>
              <p:nvCxnSpPr>
                <p:cNvPr id="286" name="Straight Connector 2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701845" y="6582508"/>
                <a:ext cx="152400" cy="486507"/>
                <a:chOff x="7983415" y="6582508"/>
                <a:chExt cx="152400" cy="486507"/>
              </a:xfrm>
            </p:grpSpPr>
            <p:cxnSp>
              <p:nvCxnSpPr>
                <p:cNvPr id="284" name="Straight Connector 2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1003588" y="6582508"/>
                <a:ext cx="152400" cy="486507"/>
                <a:chOff x="7983415" y="6582508"/>
                <a:chExt cx="152400" cy="486507"/>
              </a:xfrm>
            </p:grpSpPr>
            <p:cxnSp>
              <p:nvCxnSpPr>
                <p:cNvPr id="282" name="Straight Connector 2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7" name="Group 156"/>
            <p:cNvGrpSpPr/>
            <p:nvPr userDrawn="1"/>
          </p:nvGrpSpPr>
          <p:grpSpPr>
            <a:xfrm>
              <a:off x="-151325" y="454007"/>
              <a:ext cx="122115" cy="5945205"/>
              <a:chOff x="-238875" y="454007"/>
              <a:chExt cx="122115" cy="5945205"/>
            </a:xfrm>
          </p:grpSpPr>
          <p:cxnSp>
            <p:nvCxnSpPr>
              <p:cNvPr id="234" name="Straight Connector 23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5" name="Group 234"/>
              <p:cNvGrpSpPr/>
              <p:nvPr userDrawn="1"/>
            </p:nvGrpSpPr>
            <p:grpSpPr>
              <a:xfrm rot="5400000">
                <a:off x="-254017" y="594070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546706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99342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51978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404614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572499"/>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3098857"/>
                <a:ext cx="152400" cy="122115"/>
                <a:chOff x="7983415" y="6582508"/>
                <a:chExt cx="152400" cy="486507"/>
              </a:xfrm>
            </p:grpSpPr>
            <p:cxnSp>
              <p:nvCxnSpPr>
                <p:cNvPr id="255" name="Straight Connector 2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625215"/>
                <a:ext cx="152400" cy="122115"/>
                <a:chOff x="7983415" y="6582508"/>
                <a:chExt cx="152400" cy="486507"/>
              </a:xfrm>
            </p:grpSpPr>
            <p:cxnSp>
              <p:nvCxnSpPr>
                <p:cNvPr id="253" name="Straight Connector 2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2151573"/>
                <a:ext cx="152400" cy="122115"/>
                <a:chOff x="7983415" y="6582508"/>
                <a:chExt cx="152400" cy="486507"/>
              </a:xfrm>
            </p:grpSpPr>
            <p:cxnSp>
              <p:nvCxnSpPr>
                <p:cNvPr id="251" name="Straight Connector 2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1677931"/>
                <a:ext cx="152400" cy="122115"/>
                <a:chOff x="7983415" y="6582508"/>
                <a:chExt cx="152400" cy="486507"/>
              </a:xfrm>
            </p:grpSpPr>
            <p:cxnSp>
              <p:nvCxnSpPr>
                <p:cNvPr id="249" name="Straight Connector 2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997340"/>
                <a:ext cx="152400" cy="122115"/>
                <a:chOff x="7983415" y="6582508"/>
                <a:chExt cx="152400" cy="486507"/>
              </a:xfrm>
            </p:grpSpPr>
            <p:cxnSp>
              <p:nvCxnSpPr>
                <p:cNvPr id="247" name="Straight Connector 2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6" name="Straight Connector 24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9166483" y="454007"/>
              <a:ext cx="122115" cy="5945205"/>
              <a:chOff x="-238875" y="454007"/>
              <a:chExt cx="122115" cy="5945205"/>
            </a:xfrm>
          </p:grpSpPr>
          <p:cxnSp>
            <p:nvCxnSpPr>
              <p:cNvPr id="199" name="Straight Connector 19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0" name="Group 199"/>
              <p:cNvGrpSpPr/>
              <p:nvPr userDrawn="1"/>
            </p:nvGrpSpPr>
            <p:grpSpPr>
              <a:xfrm rot="5400000">
                <a:off x="-254017" y="594070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546706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99342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51978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404614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572499"/>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3098857"/>
                <a:ext cx="152400" cy="122115"/>
                <a:chOff x="7983415" y="6582508"/>
                <a:chExt cx="152400" cy="486507"/>
              </a:xfrm>
            </p:grpSpPr>
            <p:cxnSp>
              <p:nvCxnSpPr>
                <p:cNvPr id="220" name="Straight Connector 2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625215"/>
                <a:ext cx="152400" cy="122115"/>
                <a:chOff x="7983415" y="6582508"/>
                <a:chExt cx="152400" cy="486507"/>
              </a:xfrm>
            </p:grpSpPr>
            <p:cxnSp>
              <p:nvCxnSpPr>
                <p:cNvPr id="218" name="Straight Connector 2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2151573"/>
                <a:ext cx="152400" cy="122115"/>
                <a:chOff x="7983415" y="6582508"/>
                <a:chExt cx="152400" cy="486507"/>
              </a:xfrm>
            </p:grpSpPr>
            <p:cxnSp>
              <p:nvCxnSpPr>
                <p:cNvPr id="216" name="Straight Connector 2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1677931"/>
                <a:ext cx="152400" cy="122115"/>
                <a:chOff x="7983415" y="6582508"/>
                <a:chExt cx="152400" cy="486507"/>
              </a:xfrm>
            </p:grpSpPr>
            <p:cxnSp>
              <p:nvCxnSpPr>
                <p:cNvPr id="214" name="Straight Connector 2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997340"/>
                <a:ext cx="152400" cy="122115"/>
                <a:chOff x="7983415" y="6582508"/>
                <a:chExt cx="152400" cy="486507"/>
              </a:xfrm>
            </p:grpSpPr>
            <p:cxnSp>
              <p:nvCxnSpPr>
                <p:cNvPr id="212" name="Straight Connector 2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1" name="Straight Connector 21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userDrawn="1"/>
          </p:nvGrpSpPr>
          <p:grpSpPr>
            <a:xfrm>
              <a:off x="457731" y="-141165"/>
              <a:ext cx="8226688" cy="122115"/>
              <a:chOff x="457731" y="6582508"/>
              <a:chExt cx="8226688" cy="486507"/>
            </a:xfrm>
          </p:grpSpPr>
          <p:cxnSp>
            <p:nvCxnSpPr>
              <p:cNvPr id="160" name="Straight Connector 159"/>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2" name="Group 161"/>
              <p:cNvGrpSpPr/>
              <p:nvPr userDrawn="1"/>
            </p:nvGrpSpPr>
            <p:grpSpPr>
              <a:xfrm>
                <a:off x="798615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7287901"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6589644"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891387"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5193130"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4494873"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796616" y="6582508"/>
                <a:ext cx="152400" cy="486507"/>
                <a:chOff x="7983415" y="6582508"/>
                <a:chExt cx="152400" cy="486507"/>
              </a:xfrm>
            </p:grpSpPr>
            <p:cxnSp>
              <p:nvCxnSpPr>
                <p:cNvPr id="185" name="Straight Connector 1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3098359" y="6582508"/>
                <a:ext cx="152400" cy="486507"/>
                <a:chOff x="7983415" y="6582508"/>
                <a:chExt cx="152400" cy="486507"/>
              </a:xfrm>
            </p:grpSpPr>
            <p:cxnSp>
              <p:nvCxnSpPr>
                <p:cNvPr id="183" name="Straight Connector 1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2400102" y="6582508"/>
                <a:ext cx="152400" cy="486507"/>
                <a:chOff x="7983415" y="6582508"/>
                <a:chExt cx="152400" cy="486507"/>
              </a:xfrm>
            </p:grpSpPr>
            <p:cxnSp>
              <p:nvCxnSpPr>
                <p:cNvPr id="181" name="Straight Connector 1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701845" y="6582508"/>
                <a:ext cx="152400" cy="486507"/>
                <a:chOff x="7983415" y="6582508"/>
                <a:chExt cx="152400" cy="486507"/>
              </a:xfrm>
            </p:grpSpPr>
            <p:cxnSp>
              <p:nvCxnSpPr>
                <p:cNvPr id="179" name="Straight Connector 1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1003588" y="6582508"/>
                <a:ext cx="152400" cy="486507"/>
                <a:chOff x="7983415" y="6582508"/>
                <a:chExt cx="152400" cy="486507"/>
              </a:xfrm>
            </p:grpSpPr>
            <p:cxnSp>
              <p:nvCxnSpPr>
                <p:cNvPr id="177" name="Straight Connector 1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304" name="Text Placeholder 3"/>
          <p:cNvSpPr>
            <a:spLocks noGrp="1"/>
          </p:cNvSpPr>
          <p:nvPr>
            <p:ph type="body" sz="half" idx="2" hasCustomPrompt="1"/>
          </p:nvPr>
        </p:nvSpPr>
        <p:spPr>
          <a:xfrm>
            <a:off x="1618130" y="2971800"/>
            <a:ext cx="2725270" cy="914399"/>
          </a:xfrm>
        </p:spPr>
        <p:txBody>
          <a:bodyPr anchor="t" anchorCtr="0">
            <a:noAutofit/>
          </a:bodyPr>
          <a:lstStyle>
            <a:lvl1pPr marL="0" indent="0">
              <a:lnSpc>
                <a:spcPts val="1700"/>
              </a:lnSpc>
              <a:buNone/>
              <a:defRPr sz="160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section title</a:t>
            </a:r>
          </a:p>
        </p:txBody>
      </p:sp>
      <p:sp>
        <p:nvSpPr>
          <p:cNvPr id="310" name="Text Placeholder 29"/>
          <p:cNvSpPr>
            <a:spLocks noGrp="1"/>
          </p:cNvSpPr>
          <p:nvPr>
            <p:ph type="body" sz="quarter" idx="11" hasCustomPrompt="1"/>
          </p:nvPr>
        </p:nvSpPr>
        <p:spPr>
          <a:xfrm>
            <a:off x="685800" y="2948353"/>
            <a:ext cx="932330" cy="937839"/>
          </a:xfrm>
        </p:spPr>
        <p:txBody>
          <a:bodyPr anchor="t" anchorCtr="0">
            <a:noAutofit/>
          </a:bodyPr>
          <a:lstStyle>
            <a:lvl1pPr marL="0" indent="0">
              <a:lnSpc>
                <a:spcPct val="85000"/>
              </a:lnSpc>
              <a:spcBef>
                <a:spcPts val="0"/>
              </a:spcBef>
              <a:spcAft>
                <a:spcPts val="0"/>
              </a:spcAft>
              <a:buFontTx/>
              <a:buNone/>
              <a:defRPr sz="5000">
                <a:solidFill>
                  <a:schemeClr val="accent2"/>
                </a:solidFill>
                <a:latin typeface="Franklin Gothic Demi Cond" panose="020B0706030402020204" pitchFamily="34" charset="0"/>
              </a:defRPr>
            </a:lvl1pPr>
          </a:lstStyle>
          <a:p>
            <a:pPr lvl="0"/>
            <a:r>
              <a:rPr lang="en-US" dirty="0"/>
              <a:t>##</a:t>
            </a:r>
          </a:p>
        </p:txBody>
      </p:sp>
      <p:sp>
        <p:nvSpPr>
          <p:cNvPr id="311" name="Text Placeholder 3"/>
          <p:cNvSpPr>
            <a:spLocks noGrp="1"/>
          </p:cNvSpPr>
          <p:nvPr>
            <p:ph type="body" sz="half" idx="29" hasCustomPrompt="1"/>
          </p:nvPr>
        </p:nvSpPr>
        <p:spPr>
          <a:xfrm>
            <a:off x="1618130" y="3886205"/>
            <a:ext cx="2725270" cy="914399"/>
          </a:xfrm>
        </p:spPr>
        <p:txBody>
          <a:bodyPr anchor="t" anchorCtr="0">
            <a:noAutofit/>
          </a:bodyPr>
          <a:lstStyle>
            <a:lvl1pPr marL="0" indent="0">
              <a:lnSpc>
                <a:spcPts val="1700"/>
              </a:lnSpc>
              <a:buNone/>
              <a:defRPr sz="160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section title</a:t>
            </a:r>
          </a:p>
        </p:txBody>
      </p:sp>
      <p:sp>
        <p:nvSpPr>
          <p:cNvPr id="316" name="Text Placeholder 29"/>
          <p:cNvSpPr>
            <a:spLocks noGrp="1"/>
          </p:cNvSpPr>
          <p:nvPr>
            <p:ph type="body" sz="quarter" idx="30" hasCustomPrompt="1"/>
          </p:nvPr>
        </p:nvSpPr>
        <p:spPr>
          <a:xfrm>
            <a:off x="685800" y="3862758"/>
            <a:ext cx="932330" cy="937839"/>
          </a:xfrm>
        </p:spPr>
        <p:txBody>
          <a:bodyPr anchor="t" anchorCtr="0">
            <a:noAutofit/>
          </a:bodyPr>
          <a:lstStyle>
            <a:lvl1pPr marL="0" indent="0">
              <a:lnSpc>
                <a:spcPct val="85000"/>
              </a:lnSpc>
              <a:spcBef>
                <a:spcPts val="0"/>
              </a:spcBef>
              <a:spcAft>
                <a:spcPts val="0"/>
              </a:spcAft>
              <a:buFontTx/>
              <a:buNone/>
              <a:defRPr sz="5000">
                <a:solidFill>
                  <a:schemeClr val="accent2"/>
                </a:solidFill>
                <a:latin typeface="Franklin Gothic Demi Cond" panose="020B0706030402020204" pitchFamily="34" charset="0"/>
              </a:defRPr>
            </a:lvl1pPr>
          </a:lstStyle>
          <a:p>
            <a:pPr lvl="0"/>
            <a:r>
              <a:rPr lang="en-US" dirty="0"/>
              <a:t>##</a:t>
            </a:r>
          </a:p>
        </p:txBody>
      </p:sp>
      <p:sp>
        <p:nvSpPr>
          <p:cNvPr id="322" name="Text Placeholder 3"/>
          <p:cNvSpPr>
            <a:spLocks noGrp="1"/>
          </p:cNvSpPr>
          <p:nvPr>
            <p:ph type="body" sz="half" idx="31" hasCustomPrompt="1"/>
          </p:nvPr>
        </p:nvSpPr>
        <p:spPr>
          <a:xfrm>
            <a:off x="1618130" y="4800610"/>
            <a:ext cx="2725270" cy="914399"/>
          </a:xfrm>
        </p:spPr>
        <p:txBody>
          <a:bodyPr anchor="t" anchorCtr="0">
            <a:noAutofit/>
          </a:bodyPr>
          <a:lstStyle>
            <a:lvl1pPr marL="0" indent="0">
              <a:lnSpc>
                <a:spcPts val="1700"/>
              </a:lnSpc>
              <a:buNone/>
              <a:defRPr sz="160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section title</a:t>
            </a:r>
          </a:p>
        </p:txBody>
      </p:sp>
      <p:sp>
        <p:nvSpPr>
          <p:cNvPr id="323" name="Text Placeholder 29"/>
          <p:cNvSpPr>
            <a:spLocks noGrp="1"/>
          </p:cNvSpPr>
          <p:nvPr>
            <p:ph type="body" sz="quarter" idx="32" hasCustomPrompt="1"/>
          </p:nvPr>
        </p:nvSpPr>
        <p:spPr>
          <a:xfrm>
            <a:off x="685800" y="4777163"/>
            <a:ext cx="932330" cy="937839"/>
          </a:xfrm>
        </p:spPr>
        <p:txBody>
          <a:bodyPr anchor="t" anchorCtr="0">
            <a:noAutofit/>
          </a:bodyPr>
          <a:lstStyle>
            <a:lvl1pPr marL="0" indent="0">
              <a:lnSpc>
                <a:spcPct val="85000"/>
              </a:lnSpc>
              <a:spcBef>
                <a:spcPts val="0"/>
              </a:spcBef>
              <a:spcAft>
                <a:spcPts val="0"/>
              </a:spcAft>
              <a:buFontTx/>
              <a:buNone/>
              <a:defRPr sz="5000">
                <a:solidFill>
                  <a:schemeClr val="accent2"/>
                </a:solidFill>
                <a:latin typeface="Franklin Gothic Demi Cond" panose="020B0706030402020204" pitchFamily="34" charset="0"/>
              </a:defRPr>
            </a:lvl1pPr>
          </a:lstStyle>
          <a:p>
            <a:pPr lvl="0"/>
            <a:r>
              <a:rPr lang="en-US" dirty="0"/>
              <a:t>##</a:t>
            </a:r>
          </a:p>
        </p:txBody>
      </p:sp>
      <p:sp>
        <p:nvSpPr>
          <p:cNvPr id="324" name="Text Placeholder 3"/>
          <p:cNvSpPr>
            <a:spLocks noGrp="1"/>
          </p:cNvSpPr>
          <p:nvPr>
            <p:ph type="body" sz="half" idx="33" hasCustomPrompt="1"/>
          </p:nvPr>
        </p:nvSpPr>
        <p:spPr>
          <a:xfrm>
            <a:off x="5732930" y="2971800"/>
            <a:ext cx="2725270" cy="914399"/>
          </a:xfrm>
        </p:spPr>
        <p:txBody>
          <a:bodyPr anchor="t" anchorCtr="0">
            <a:noAutofit/>
          </a:bodyPr>
          <a:lstStyle>
            <a:lvl1pPr marL="0" indent="0">
              <a:lnSpc>
                <a:spcPts val="1700"/>
              </a:lnSpc>
              <a:buNone/>
              <a:defRPr sz="160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section title</a:t>
            </a:r>
          </a:p>
        </p:txBody>
      </p:sp>
      <p:sp>
        <p:nvSpPr>
          <p:cNvPr id="325" name="Text Placeholder 29"/>
          <p:cNvSpPr>
            <a:spLocks noGrp="1"/>
          </p:cNvSpPr>
          <p:nvPr>
            <p:ph type="body" sz="quarter" idx="34" hasCustomPrompt="1"/>
          </p:nvPr>
        </p:nvSpPr>
        <p:spPr>
          <a:xfrm>
            <a:off x="4800600" y="2948353"/>
            <a:ext cx="932330" cy="937839"/>
          </a:xfrm>
        </p:spPr>
        <p:txBody>
          <a:bodyPr anchor="t" anchorCtr="0">
            <a:noAutofit/>
          </a:bodyPr>
          <a:lstStyle>
            <a:lvl1pPr marL="0" indent="0">
              <a:lnSpc>
                <a:spcPct val="85000"/>
              </a:lnSpc>
              <a:spcBef>
                <a:spcPts val="0"/>
              </a:spcBef>
              <a:spcAft>
                <a:spcPts val="0"/>
              </a:spcAft>
              <a:buFontTx/>
              <a:buNone/>
              <a:defRPr sz="5000">
                <a:solidFill>
                  <a:schemeClr val="accent2"/>
                </a:solidFill>
                <a:latin typeface="Franklin Gothic Demi Cond" panose="020B0706030402020204" pitchFamily="34" charset="0"/>
              </a:defRPr>
            </a:lvl1pPr>
          </a:lstStyle>
          <a:p>
            <a:pPr lvl="0"/>
            <a:r>
              <a:rPr lang="en-US" dirty="0"/>
              <a:t>##</a:t>
            </a:r>
          </a:p>
        </p:txBody>
      </p:sp>
      <p:sp>
        <p:nvSpPr>
          <p:cNvPr id="326" name="Text Placeholder 3"/>
          <p:cNvSpPr>
            <a:spLocks noGrp="1"/>
          </p:cNvSpPr>
          <p:nvPr>
            <p:ph type="body" sz="half" idx="35" hasCustomPrompt="1"/>
          </p:nvPr>
        </p:nvSpPr>
        <p:spPr>
          <a:xfrm>
            <a:off x="5732930" y="3886205"/>
            <a:ext cx="2725270" cy="914399"/>
          </a:xfrm>
        </p:spPr>
        <p:txBody>
          <a:bodyPr anchor="t" anchorCtr="0">
            <a:noAutofit/>
          </a:bodyPr>
          <a:lstStyle>
            <a:lvl1pPr marL="0" indent="0">
              <a:lnSpc>
                <a:spcPts val="1700"/>
              </a:lnSpc>
              <a:buNone/>
              <a:defRPr sz="160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section title</a:t>
            </a:r>
          </a:p>
        </p:txBody>
      </p:sp>
      <p:sp>
        <p:nvSpPr>
          <p:cNvPr id="327" name="Text Placeholder 29"/>
          <p:cNvSpPr>
            <a:spLocks noGrp="1"/>
          </p:cNvSpPr>
          <p:nvPr>
            <p:ph type="body" sz="quarter" idx="36" hasCustomPrompt="1"/>
          </p:nvPr>
        </p:nvSpPr>
        <p:spPr>
          <a:xfrm>
            <a:off x="4800600" y="3862758"/>
            <a:ext cx="932330" cy="937839"/>
          </a:xfrm>
        </p:spPr>
        <p:txBody>
          <a:bodyPr anchor="t" anchorCtr="0">
            <a:noAutofit/>
          </a:bodyPr>
          <a:lstStyle>
            <a:lvl1pPr marL="0" indent="0">
              <a:lnSpc>
                <a:spcPct val="85000"/>
              </a:lnSpc>
              <a:spcBef>
                <a:spcPts val="0"/>
              </a:spcBef>
              <a:spcAft>
                <a:spcPts val="0"/>
              </a:spcAft>
              <a:buFontTx/>
              <a:buNone/>
              <a:defRPr sz="5000">
                <a:solidFill>
                  <a:schemeClr val="accent2"/>
                </a:solidFill>
                <a:latin typeface="Franklin Gothic Demi Cond" panose="020B0706030402020204" pitchFamily="34" charset="0"/>
              </a:defRPr>
            </a:lvl1pPr>
          </a:lstStyle>
          <a:p>
            <a:pPr lvl="0"/>
            <a:r>
              <a:rPr lang="en-US" dirty="0"/>
              <a:t>##</a:t>
            </a:r>
          </a:p>
        </p:txBody>
      </p:sp>
      <p:sp>
        <p:nvSpPr>
          <p:cNvPr id="328" name="Text Placeholder 3"/>
          <p:cNvSpPr>
            <a:spLocks noGrp="1"/>
          </p:cNvSpPr>
          <p:nvPr>
            <p:ph type="body" sz="half" idx="37" hasCustomPrompt="1"/>
          </p:nvPr>
        </p:nvSpPr>
        <p:spPr>
          <a:xfrm>
            <a:off x="5732930" y="4800610"/>
            <a:ext cx="2725270" cy="914399"/>
          </a:xfrm>
        </p:spPr>
        <p:txBody>
          <a:bodyPr anchor="t" anchorCtr="0">
            <a:noAutofit/>
          </a:bodyPr>
          <a:lstStyle>
            <a:lvl1pPr marL="0" indent="0">
              <a:lnSpc>
                <a:spcPts val="1700"/>
              </a:lnSpc>
              <a:buNone/>
              <a:defRPr sz="160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section title</a:t>
            </a:r>
          </a:p>
        </p:txBody>
      </p:sp>
      <p:sp>
        <p:nvSpPr>
          <p:cNvPr id="329" name="Text Placeholder 29"/>
          <p:cNvSpPr>
            <a:spLocks noGrp="1"/>
          </p:cNvSpPr>
          <p:nvPr>
            <p:ph type="body" sz="quarter" idx="38" hasCustomPrompt="1"/>
          </p:nvPr>
        </p:nvSpPr>
        <p:spPr>
          <a:xfrm>
            <a:off x="4800600" y="4777163"/>
            <a:ext cx="932330" cy="937839"/>
          </a:xfrm>
        </p:spPr>
        <p:txBody>
          <a:bodyPr anchor="t" anchorCtr="0">
            <a:noAutofit/>
          </a:bodyPr>
          <a:lstStyle>
            <a:lvl1pPr marL="0" indent="0">
              <a:lnSpc>
                <a:spcPct val="85000"/>
              </a:lnSpc>
              <a:spcBef>
                <a:spcPts val="0"/>
              </a:spcBef>
              <a:spcAft>
                <a:spcPts val="0"/>
              </a:spcAft>
              <a:buFontTx/>
              <a:buNone/>
              <a:defRPr sz="5000">
                <a:solidFill>
                  <a:schemeClr val="accent2"/>
                </a:solidFill>
                <a:latin typeface="Franklin Gothic Demi Cond" panose="020B0706030402020204" pitchFamily="34" charset="0"/>
              </a:defRPr>
            </a:lvl1pPr>
          </a:lstStyle>
          <a:p>
            <a:pPr lvl="0"/>
            <a:r>
              <a:rPr lang="en-US" dirty="0"/>
              <a:t>##</a:t>
            </a:r>
          </a:p>
        </p:txBody>
      </p:sp>
      <p:sp>
        <p:nvSpPr>
          <p:cNvPr id="330" name="Rectangle 329"/>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2091417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6457" y="5531"/>
            <a:ext cx="7886700" cy="806128"/>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8650" y="1273996"/>
            <a:ext cx="7886700" cy="49029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7411194-C06C-405D-99E7-7217A233C72A}"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47FAE-8EB6-480D-8CCD-4A0581E9A34F}" type="slidenum">
              <a:rPr lang="en-US" smtClean="0"/>
              <a:t>‹#›</a:t>
            </a:fld>
            <a:endParaRPr lang="en-US"/>
          </a:p>
        </p:txBody>
      </p:sp>
      <p:sp>
        <p:nvSpPr>
          <p:cNvPr id="7" name="Rectangle 6"/>
          <p:cNvSpPr/>
          <p:nvPr userDrawn="1"/>
        </p:nvSpPr>
        <p:spPr>
          <a:xfrm>
            <a:off x="7109927" y="6466114"/>
            <a:ext cx="1184987" cy="307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2468060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gue">
    <p:bg>
      <p:bgPr>
        <a:solidFill>
          <a:schemeClr val="bg1"/>
        </a:solidFill>
        <a:effectLst/>
      </p:bgPr>
    </p:bg>
    <p:spTree>
      <p:nvGrpSpPr>
        <p:cNvPr id="1" name=""/>
        <p:cNvGrpSpPr/>
        <p:nvPr/>
      </p:nvGrpSpPr>
      <p:grpSpPr>
        <a:xfrm>
          <a:off x="0" y="0"/>
          <a:ext cx="0" cy="0"/>
          <a:chOff x="0" y="0"/>
          <a:chExt cx="0" cy="0"/>
        </a:xfrm>
      </p:grpSpPr>
      <p:sp>
        <p:nvSpPr>
          <p:cNvPr id="25" name="TextBox 24"/>
          <p:cNvSpPr txBox="1"/>
          <p:nvPr userDrawn="1"/>
        </p:nvSpPr>
        <p:spPr>
          <a:xfrm>
            <a:off x="-952500" y="2959100"/>
            <a:ext cx="65" cy="332399"/>
          </a:xfrm>
          <a:prstGeom prst="rect">
            <a:avLst/>
          </a:prstGeom>
          <a:noFill/>
        </p:spPr>
        <p:txBody>
          <a:bodyPr wrap="none" lIns="0" tIns="0" rIns="0" bIns="0" rtlCol="0">
            <a:spAutoFit/>
          </a:bodyPr>
          <a:lstStyle/>
          <a:p>
            <a:pPr>
              <a:lnSpc>
                <a:spcPct val="120000"/>
              </a:lnSpc>
            </a:pPr>
            <a:endParaRPr lang="en-US" dirty="0">
              <a:solidFill>
                <a:schemeClr val="tx2"/>
              </a:solidFill>
            </a:endParaRPr>
          </a:p>
        </p:txBody>
      </p:sp>
      <p:sp>
        <p:nvSpPr>
          <p:cNvPr id="37" name="Text Placeholder 31"/>
          <p:cNvSpPr>
            <a:spLocks noGrp="1"/>
          </p:cNvSpPr>
          <p:nvPr>
            <p:ph type="body" sz="quarter" idx="10"/>
          </p:nvPr>
        </p:nvSpPr>
        <p:spPr>
          <a:xfrm>
            <a:off x="6167762" y="2904236"/>
            <a:ext cx="2301535" cy="2746756"/>
          </a:xfrm>
        </p:spPr>
        <p:txBody>
          <a:bodyPr/>
          <a:lstStyle>
            <a:lvl1pPr marL="0" indent="0">
              <a:spcBef>
                <a:spcPts val="0"/>
              </a:spcBef>
              <a:spcAft>
                <a:spcPts val="0"/>
              </a:spcAft>
              <a:defRPr lang="en-US" sz="1700" dirty="0" smtClean="0">
                <a:solidFill>
                  <a:schemeClr val="accent1"/>
                </a:solidFill>
                <a:latin typeface="Franklin Gothic Demi Cond" panose="020B0706030402020204" pitchFamily="34" charset="0"/>
              </a:defRPr>
            </a:lvl1pPr>
            <a:lvl2pPr marL="0" indent="0">
              <a:lnSpc>
                <a:spcPct val="110000"/>
              </a:lnSpc>
              <a:spcBef>
                <a:spcPts val="0"/>
              </a:spcBef>
              <a:spcAft>
                <a:spcPts val="0"/>
              </a:spcAft>
              <a:buFont typeface="Arial" panose="020B0604020202020204" pitchFamily="34" charset="0"/>
              <a:buChar char="​"/>
              <a:defRPr sz="1500">
                <a:solidFill>
                  <a:schemeClr val="tx2"/>
                </a:solidFill>
              </a:defRPr>
            </a:lvl2pPr>
            <a:lvl3pPr marL="0" indent="0">
              <a:lnSpc>
                <a:spcPct val="110000"/>
              </a:lnSpc>
              <a:spcBef>
                <a:spcPts val="0"/>
              </a:spcBef>
              <a:spcAft>
                <a:spcPts val="0"/>
              </a:spcAft>
              <a:buFont typeface="Arial" panose="020B0604020202020204" pitchFamily="34" charset="0"/>
              <a:buChar char="​"/>
              <a:defRPr sz="1500">
                <a:solidFill>
                  <a:schemeClr val="tx2"/>
                </a:solidFill>
              </a:defRPr>
            </a:lvl3pPr>
            <a:lvl4pPr marL="0" indent="0">
              <a:lnSpc>
                <a:spcPct val="110000"/>
              </a:lnSpc>
              <a:spcBef>
                <a:spcPts val="0"/>
              </a:spcBef>
              <a:spcAft>
                <a:spcPts val="0"/>
              </a:spcAft>
              <a:buFont typeface="Arial" panose="020B0604020202020204" pitchFamily="34" charset="0"/>
              <a:buChar char="​"/>
              <a:defRPr sz="1500">
                <a:solidFill>
                  <a:schemeClr val="tx2"/>
                </a:solidFill>
              </a:defRPr>
            </a:lvl4pPr>
            <a:lvl5pPr marL="0" indent="0">
              <a:lnSpc>
                <a:spcPct val="110000"/>
              </a:lnSpc>
              <a:spcBef>
                <a:spcPts val="0"/>
              </a:spcBef>
              <a:spcAft>
                <a:spcPts val="0"/>
              </a:spcAft>
              <a:buFont typeface="Arial" panose="020B0604020202020204" pitchFamily="34" charset="0"/>
              <a:buChar char="​"/>
              <a:defRPr sz="15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1" hasCustomPrompt="1"/>
          </p:nvPr>
        </p:nvSpPr>
        <p:spPr>
          <a:xfrm>
            <a:off x="676656" y="2940812"/>
            <a:ext cx="4587802" cy="2946231"/>
          </a:xfrm>
        </p:spPr>
        <p:txBody>
          <a:bodyPr/>
          <a:lstStyle>
            <a:lvl1pPr marL="0" algn="r" defTabSz="914400" rtl="0" eaLnBrk="1" latinLnBrk="0" hangingPunct="1">
              <a:lnSpc>
                <a:spcPct val="70000"/>
              </a:lnSpc>
              <a:buNone/>
              <a:defRPr lang="en-US" sz="8000" kern="1200" dirty="0" smtClean="0">
                <a:solidFill>
                  <a:schemeClr val="tx2"/>
                </a:solidFill>
                <a:latin typeface="+mn-lt"/>
                <a:ea typeface="+mn-ea"/>
                <a:cs typeface="+mn-cs"/>
              </a:defRPr>
            </a:lvl1pPr>
            <a:lvl2pPr algn="r">
              <a:defRPr/>
            </a:lvl2pPr>
            <a:lvl3pPr algn="r">
              <a:defRPr/>
            </a:lvl3pPr>
            <a:lvl4pPr algn="r">
              <a:defRPr/>
            </a:lvl4pPr>
            <a:lvl5pPr algn="r">
              <a:defRPr/>
            </a:lvl5pPr>
          </a:lstStyle>
          <a:p>
            <a:pPr lvl="0"/>
            <a:r>
              <a:rPr lang="en-US" dirty="0"/>
              <a:t>Edit text</a:t>
            </a:r>
          </a:p>
        </p:txBody>
      </p:sp>
      <p:cxnSp>
        <p:nvCxnSpPr>
          <p:cNvPr id="6" name="Straight Connector 5"/>
          <p:cNvCxnSpPr/>
          <p:nvPr userDrawn="1"/>
        </p:nvCxnSpPr>
        <p:spPr>
          <a:xfrm>
            <a:off x="5717219" y="2769833"/>
            <a:ext cx="0" cy="288115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2880595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 L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631" y="1905001"/>
            <a:ext cx="7775100" cy="2225262"/>
          </a:xfrm>
        </p:spPr>
        <p:txBody>
          <a:bodyPr anchor="ctr"/>
          <a:lstStyle>
            <a:lvl1pPr>
              <a:lnSpc>
                <a:spcPct val="95000"/>
              </a:lnSpc>
              <a:defRPr sz="4200">
                <a:solidFill>
                  <a:schemeClr val="tx2"/>
                </a:solidFill>
              </a:defRPr>
            </a:lvl1pPr>
          </a:lstStyle>
          <a:p>
            <a:r>
              <a:rPr lang="en-US" dirty="0"/>
              <a:t>Click to edit Master title style</a:t>
            </a:r>
          </a:p>
        </p:txBody>
      </p:sp>
      <p:sp>
        <p:nvSpPr>
          <p:cNvPr id="10" name="Text Placeholder 9"/>
          <p:cNvSpPr>
            <a:spLocks noGrp="1"/>
          </p:cNvSpPr>
          <p:nvPr>
            <p:ph type="body" sz="quarter" idx="14" hasCustomPrompt="1"/>
          </p:nvPr>
        </p:nvSpPr>
        <p:spPr>
          <a:xfrm>
            <a:off x="683581" y="4620890"/>
            <a:ext cx="7776788" cy="1415772"/>
          </a:xfrm>
        </p:spPr>
        <p:txBody>
          <a:bodyPr>
            <a:noAutofit/>
          </a:bodyPr>
          <a:lstStyle>
            <a:lvl1pPr marL="0" indent="0">
              <a:lnSpc>
                <a:spcPct val="95000"/>
              </a:lnSpc>
              <a:spcAft>
                <a:spcPts val="0"/>
              </a:spcAft>
              <a:buFont typeface="Arial" panose="020B0604020202020204" pitchFamily="34" charset="0"/>
              <a:buChar char="​"/>
              <a:defRPr sz="2100">
                <a:solidFill>
                  <a:schemeClr val="accent1"/>
                </a:solidFill>
                <a:latin typeface="Franklin Gothic Demi Cond" panose="020B0706030402020204" pitchFamily="34" charset="0"/>
              </a:defRPr>
            </a:lvl1pPr>
            <a:lvl2pPr marL="0" indent="0">
              <a:lnSpc>
                <a:spcPct val="95000"/>
              </a:lnSpc>
              <a:spcBef>
                <a:spcPts val="0"/>
              </a:spcBef>
              <a:spcAft>
                <a:spcPts val="200"/>
              </a:spcAft>
              <a:buFont typeface="Arial" panose="020B0604020202020204" pitchFamily="34" charset="0"/>
              <a:buChar char="​"/>
              <a:defRPr sz="1500">
                <a:solidFill>
                  <a:schemeClr val="tx2">
                    <a:lumMod val="60000"/>
                    <a:lumOff val="40000"/>
                  </a:schemeClr>
                </a:solidFill>
              </a:defRPr>
            </a:lvl2pPr>
            <a:lvl3pPr marL="0" indent="0">
              <a:lnSpc>
                <a:spcPct val="95000"/>
              </a:lnSpc>
              <a:spcBef>
                <a:spcPts val="0"/>
              </a:spcBef>
              <a:spcAft>
                <a:spcPts val="200"/>
              </a:spcAft>
              <a:buFont typeface="Arial" panose="020B0604020202020204" pitchFamily="34" charset="0"/>
              <a:buChar char="​"/>
              <a:defRPr sz="1500">
                <a:solidFill>
                  <a:schemeClr val="tx2">
                    <a:lumMod val="60000"/>
                    <a:lumOff val="40000"/>
                  </a:schemeClr>
                </a:solidFill>
              </a:defRPr>
            </a:lvl3pPr>
            <a:lvl4pPr marL="0" indent="0">
              <a:lnSpc>
                <a:spcPct val="95000"/>
              </a:lnSpc>
              <a:spcBef>
                <a:spcPts val="0"/>
              </a:spcBef>
              <a:spcAft>
                <a:spcPts val="200"/>
              </a:spcAft>
              <a:buFont typeface="Arial" panose="020B0604020202020204" pitchFamily="34" charset="0"/>
              <a:buChar char="​"/>
              <a:defRPr sz="1500">
                <a:solidFill>
                  <a:schemeClr val="tx2">
                    <a:lumMod val="60000"/>
                    <a:lumOff val="40000"/>
                  </a:schemeClr>
                </a:solidFill>
              </a:defRPr>
            </a:lvl4pPr>
            <a:lvl5pPr marL="0" indent="0">
              <a:lnSpc>
                <a:spcPct val="95000"/>
              </a:lnSpc>
              <a:spcBef>
                <a:spcPts val="0"/>
              </a:spcBef>
              <a:spcAft>
                <a:spcPts val="200"/>
              </a:spcAft>
              <a:buFont typeface="Arial" panose="020B0604020202020204" pitchFamily="34" charset="0"/>
              <a:buChar char="​"/>
              <a:defRPr sz="1500">
                <a:solidFill>
                  <a:schemeClr val="tx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p:cNvGrpSpPr/>
          <p:nvPr userDrawn="1"/>
        </p:nvGrpSpPr>
        <p:grpSpPr>
          <a:xfrm>
            <a:off x="683631" y="1732950"/>
            <a:ext cx="7776788" cy="2672550"/>
            <a:chOff x="914400" y="1732950"/>
            <a:chExt cx="7316788" cy="2672550"/>
          </a:xfrm>
        </p:grpSpPr>
        <p:cxnSp>
          <p:nvCxnSpPr>
            <p:cNvPr id="11" name="Straight Connector 10"/>
            <p:cNvCxnSpPr/>
            <p:nvPr userDrawn="1"/>
          </p:nvCxnSpPr>
          <p:spPr>
            <a:xfrm>
              <a:off x="914400" y="1732950"/>
              <a:ext cx="73152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15988" y="4302313"/>
              <a:ext cx="7315200"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Lst>
              <a:ahLst/>
              <a:cxnLst>
                <a:cxn ang="0">
                  <a:pos x="T0" y="T1"/>
                </a:cxn>
                <a:cxn ang="0">
                  <a:pos x="T2" y="T3"/>
                </a:cxn>
                <a:cxn ang="0">
                  <a:pos x="T4" y="T5"/>
                </a:cxn>
                <a:cxn ang="0">
                  <a:pos x="T6" y="T7"/>
                </a:cxn>
                <a:cxn ang="0">
                  <a:pos x="T8" y="T9"/>
                </a:cxn>
              </a:cxnLst>
              <a:rect l="0" t="0" r="r" b="b"/>
              <a:pathLst>
                <a:path w="4608" h="65">
                  <a:moveTo>
                    <a:pt x="0" y="0"/>
                  </a:moveTo>
                  <a:lnTo>
                    <a:pt x="224" y="0"/>
                  </a:lnTo>
                  <a:lnTo>
                    <a:pt x="286" y="65"/>
                  </a:lnTo>
                  <a:lnTo>
                    <a:pt x="349" y="0"/>
                  </a:lnTo>
                  <a:lnTo>
                    <a:pt x="4608" y="0"/>
                  </a:lnTo>
                </a:path>
              </a:pathLst>
            </a:custGeom>
            <a:noFill/>
            <a:ln w="9525" cap="flat">
              <a:solidFill>
                <a:schemeClr val="tx2">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 name="Rectangle 6"/>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4080567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459580" y="1134598"/>
            <a:ext cx="8227220" cy="536519"/>
          </a:xfrm>
        </p:spPr>
        <p:txBody>
          <a:bodyPr anchor="t">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grpSp>
        <p:nvGrpSpPr>
          <p:cNvPr id="158" name="Group 157"/>
          <p:cNvGrpSpPr/>
          <p:nvPr userDrawn="1"/>
        </p:nvGrpSpPr>
        <p:grpSpPr>
          <a:xfrm>
            <a:off x="-151325" y="-141165"/>
            <a:ext cx="9439923" cy="7136527"/>
            <a:chOff x="-151325" y="-141165"/>
            <a:chExt cx="9439923" cy="7136527"/>
          </a:xfrm>
        </p:grpSpPr>
        <p:grpSp>
          <p:nvGrpSpPr>
            <p:cNvPr id="159" name="Group 158"/>
            <p:cNvGrpSpPr/>
            <p:nvPr userDrawn="1"/>
          </p:nvGrpSpPr>
          <p:grpSpPr>
            <a:xfrm>
              <a:off x="457731" y="6873247"/>
              <a:ext cx="8226688" cy="122115"/>
              <a:chOff x="457731" y="6582508"/>
              <a:chExt cx="8226688" cy="486507"/>
            </a:xfrm>
          </p:grpSpPr>
          <p:cxnSp>
            <p:nvCxnSpPr>
              <p:cNvPr id="268" name="Straight Connector 26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0" name="Group 269"/>
              <p:cNvGrpSpPr/>
              <p:nvPr userDrawn="1"/>
            </p:nvGrpSpPr>
            <p:grpSpPr>
              <a:xfrm>
                <a:off x="7986158"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7287901"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6589644"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5891387"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193130"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4494873"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3796616"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098359"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2400102"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1701845"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003588"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0" name="Group 159"/>
            <p:cNvGrpSpPr/>
            <p:nvPr userDrawn="1"/>
          </p:nvGrpSpPr>
          <p:grpSpPr>
            <a:xfrm>
              <a:off x="-151325" y="454007"/>
              <a:ext cx="122115" cy="5945205"/>
              <a:chOff x="-238875" y="454007"/>
              <a:chExt cx="122115" cy="5945205"/>
            </a:xfrm>
          </p:grpSpPr>
          <p:cxnSp>
            <p:nvCxnSpPr>
              <p:cNvPr id="233" name="Straight Connector 23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4" name="Group 233"/>
              <p:cNvGrpSpPr/>
              <p:nvPr userDrawn="1"/>
            </p:nvGrpSpPr>
            <p:grpSpPr>
              <a:xfrm rot="5400000">
                <a:off x="-254017" y="5940709"/>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5467067"/>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4993425"/>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519783"/>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046141"/>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3572499"/>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098857"/>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2625215"/>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151573"/>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1677931"/>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997340"/>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userDrawn="1"/>
          </p:nvGrpSpPr>
          <p:grpSpPr>
            <a:xfrm>
              <a:off x="9166483" y="454007"/>
              <a:ext cx="122115" cy="5945205"/>
              <a:chOff x="-238875" y="454007"/>
              <a:chExt cx="122115" cy="5945205"/>
            </a:xfrm>
          </p:grpSpPr>
          <p:cxnSp>
            <p:nvCxnSpPr>
              <p:cNvPr id="198" name="Straight Connector 19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9" name="Group 198"/>
              <p:cNvGrpSpPr/>
              <p:nvPr userDrawn="1"/>
            </p:nvGrpSpPr>
            <p:grpSpPr>
              <a:xfrm rot="5400000">
                <a:off x="-254017" y="5940709"/>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5467067"/>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4993425"/>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519783"/>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046141"/>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3572499"/>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098857"/>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2625215"/>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151573"/>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1677931"/>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997340"/>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457731" y="-141165"/>
              <a:ext cx="8226688" cy="122115"/>
              <a:chOff x="457731" y="6582508"/>
              <a:chExt cx="8226688" cy="486507"/>
            </a:xfrm>
          </p:grpSpPr>
          <p:cxnSp>
            <p:nvCxnSpPr>
              <p:cNvPr id="163" name="Straight Connector 16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oup 164"/>
              <p:cNvGrpSpPr/>
              <p:nvPr userDrawn="1"/>
            </p:nvGrpSpPr>
            <p:grpSpPr>
              <a:xfrm>
                <a:off x="7986158"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7287901"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6589644"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5891387"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5193130"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494873"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3796616"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3098359"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2400102"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1701845"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003588"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1" name="Text Placeholder 6"/>
          <p:cNvSpPr>
            <a:spLocks noGrp="1"/>
          </p:cNvSpPr>
          <p:nvPr>
            <p:ph type="body" sz="quarter" idx="14"/>
          </p:nvPr>
        </p:nvSpPr>
        <p:spPr>
          <a:xfrm>
            <a:off x="458788" y="6399212"/>
            <a:ext cx="5438508"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
        <p:nvSpPr>
          <p:cNvPr id="153" name="Rectangle 152"/>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395911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459580" y="1134598"/>
            <a:ext cx="8227220" cy="536519"/>
          </a:xfrm>
        </p:spPr>
        <p:txBody>
          <a:bodyPr anchor="t">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
          </p:nvPr>
        </p:nvSpPr>
        <p:spPr>
          <a:xfrm>
            <a:off x="457732" y="1816100"/>
            <a:ext cx="403714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4647276" y="1816100"/>
            <a:ext cx="403714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3" name="Group 302"/>
          <p:cNvGrpSpPr/>
          <p:nvPr userDrawn="1"/>
        </p:nvGrpSpPr>
        <p:grpSpPr>
          <a:xfrm>
            <a:off x="-151325" y="-141165"/>
            <a:ext cx="9439923" cy="7136527"/>
            <a:chOff x="-151325" y="-141165"/>
            <a:chExt cx="9439923" cy="7136527"/>
          </a:xfrm>
        </p:grpSpPr>
        <p:grpSp>
          <p:nvGrpSpPr>
            <p:cNvPr id="304" name="Group 303"/>
            <p:cNvGrpSpPr/>
            <p:nvPr userDrawn="1"/>
          </p:nvGrpSpPr>
          <p:grpSpPr>
            <a:xfrm>
              <a:off x="457731" y="6873247"/>
              <a:ext cx="8226688" cy="122115"/>
              <a:chOff x="457731" y="6582508"/>
              <a:chExt cx="8226688" cy="486507"/>
            </a:xfrm>
          </p:grpSpPr>
          <p:cxnSp>
            <p:nvCxnSpPr>
              <p:cNvPr id="413" name="Straight Connector 4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5" name="Group 414"/>
              <p:cNvGrpSpPr/>
              <p:nvPr userDrawn="1"/>
            </p:nvGrpSpPr>
            <p:grpSpPr>
              <a:xfrm>
                <a:off x="7986158" y="6582508"/>
                <a:ext cx="152400" cy="486507"/>
                <a:chOff x="7983415" y="6582508"/>
                <a:chExt cx="152400" cy="486507"/>
              </a:xfrm>
            </p:grpSpPr>
            <p:cxnSp>
              <p:nvCxnSpPr>
                <p:cNvPr id="446" name="Straight Connector 4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6" name="Group 415"/>
              <p:cNvGrpSpPr/>
              <p:nvPr userDrawn="1"/>
            </p:nvGrpSpPr>
            <p:grpSpPr>
              <a:xfrm>
                <a:off x="7287901" y="6582508"/>
                <a:ext cx="152400" cy="486507"/>
                <a:chOff x="7983415" y="6582508"/>
                <a:chExt cx="152400" cy="486507"/>
              </a:xfrm>
            </p:grpSpPr>
            <p:cxnSp>
              <p:nvCxnSpPr>
                <p:cNvPr id="444" name="Straight Connector 4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7" name="Group 416"/>
              <p:cNvGrpSpPr/>
              <p:nvPr userDrawn="1"/>
            </p:nvGrpSpPr>
            <p:grpSpPr>
              <a:xfrm>
                <a:off x="6589644" y="6582508"/>
                <a:ext cx="152400" cy="486507"/>
                <a:chOff x="7983415" y="6582508"/>
                <a:chExt cx="152400" cy="486507"/>
              </a:xfrm>
            </p:grpSpPr>
            <p:cxnSp>
              <p:nvCxnSpPr>
                <p:cNvPr id="442" name="Straight Connector 4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8" name="Group 417"/>
              <p:cNvGrpSpPr/>
              <p:nvPr userDrawn="1"/>
            </p:nvGrpSpPr>
            <p:grpSpPr>
              <a:xfrm>
                <a:off x="5891387" y="6582508"/>
                <a:ext cx="152400" cy="486507"/>
                <a:chOff x="7983415" y="6582508"/>
                <a:chExt cx="152400" cy="486507"/>
              </a:xfrm>
            </p:grpSpPr>
            <p:cxnSp>
              <p:nvCxnSpPr>
                <p:cNvPr id="440" name="Straight Connector 4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9" name="Group 418"/>
              <p:cNvGrpSpPr/>
              <p:nvPr userDrawn="1"/>
            </p:nvGrpSpPr>
            <p:grpSpPr>
              <a:xfrm>
                <a:off x="5193130" y="6582508"/>
                <a:ext cx="152400" cy="486507"/>
                <a:chOff x="7983415" y="6582508"/>
                <a:chExt cx="152400" cy="486507"/>
              </a:xfrm>
            </p:grpSpPr>
            <p:cxnSp>
              <p:nvCxnSpPr>
                <p:cNvPr id="438" name="Straight Connector 4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0" name="Group 419"/>
              <p:cNvGrpSpPr/>
              <p:nvPr userDrawn="1"/>
            </p:nvGrpSpPr>
            <p:grpSpPr>
              <a:xfrm>
                <a:off x="4494873" y="6582508"/>
                <a:ext cx="152400" cy="486507"/>
                <a:chOff x="7983415" y="6582508"/>
                <a:chExt cx="152400" cy="486507"/>
              </a:xfrm>
            </p:grpSpPr>
            <p:cxnSp>
              <p:nvCxnSpPr>
                <p:cNvPr id="436" name="Straight Connector 4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1" name="Group 420"/>
              <p:cNvGrpSpPr/>
              <p:nvPr userDrawn="1"/>
            </p:nvGrpSpPr>
            <p:grpSpPr>
              <a:xfrm>
                <a:off x="3796616" y="6582508"/>
                <a:ext cx="152400" cy="486507"/>
                <a:chOff x="7983415" y="6582508"/>
                <a:chExt cx="152400" cy="486507"/>
              </a:xfrm>
            </p:grpSpPr>
            <p:cxnSp>
              <p:nvCxnSpPr>
                <p:cNvPr id="434" name="Straight Connector 4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userDrawn="1"/>
            </p:nvGrpSpPr>
            <p:grpSpPr>
              <a:xfrm>
                <a:off x="3098359" y="6582508"/>
                <a:ext cx="152400" cy="486507"/>
                <a:chOff x="7983415" y="6582508"/>
                <a:chExt cx="152400" cy="486507"/>
              </a:xfrm>
            </p:grpSpPr>
            <p:cxnSp>
              <p:nvCxnSpPr>
                <p:cNvPr id="432" name="Straight Connector 4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3" name="Group 422"/>
              <p:cNvGrpSpPr/>
              <p:nvPr userDrawn="1"/>
            </p:nvGrpSpPr>
            <p:grpSpPr>
              <a:xfrm>
                <a:off x="2400102" y="6582508"/>
                <a:ext cx="152400" cy="486507"/>
                <a:chOff x="7983415" y="6582508"/>
                <a:chExt cx="152400" cy="486507"/>
              </a:xfrm>
            </p:grpSpPr>
            <p:cxnSp>
              <p:nvCxnSpPr>
                <p:cNvPr id="430" name="Straight Connector 4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4" name="Group 423"/>
              <p:cNvGrpSpPr/>
              <p:nvPr userDrawn="1"/>
            </p:nvGrpSpPr>
            <p:grpSpPr>
              <a:xfrm>
                <a:off x="1701845" y="6582508"/>
                <a:ext cx="152400" cy="486507"/>
                <a:chOff x="7983415" y="6582508"/>
                <a:chExt cx="152400" cy="486507"/>
              </a:xfrm>
            </p:grpSpPr>
            <p:cxnSp>
              <p:nvCxnSpPr>
                <p:cNvPr id="428" name="Straight Connector 4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5" name="Group 424"/>
              <p:cNvGrpSpPr/>
              <p:nvPr userDrawn="1"/>
            </p:nvGrpSpPr>
            <p:grpSpPr>
              <a:xfrm>
                <a:off x="1003588" y="6582508"/>
                <a:ext cx="152400" cy="486507"/>
                <a:chOff x="7983415" y="6582508"/>
                <a:chExt cx="152400" cy="486507"/>
              </a:xfrm>
            </p:grpSpPr>
            <p:cxnSp>
              <p:nvCxnSpPr>
                <p:cNvPr id="426" name="Straight Connector 4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05" name="Group 304"/>
            <p:cNvGrpSpPr/>
            <p:nvPr userDrawn="1"/>
          </p:nvGrpSpPr>
          <p:grpSpPr>
            <a:xfrm>
              <a:off x="-151325" y="454007"/>
              <a:ext cx="122115" cy="5945205"/>
              <a:chOff x="-238875" y="454007"/>
              <a:chExt cx="122115" cy="5945205"/>
            </a:xfrm>
          </p:grpSpPr>
          <p:cxnSp>
            <p:nvCxnSpPr>
              <p:cNvPr id="378" name="Straight Connector 37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79" name="Group 378"/>
              <p:cNvGrpSpPr/>
              <p:nvPr userDrawn="1"/>
            </p:nvGrpSpPr>
            <p:grpSpPr>
              <a:xfrm rot="5400000">
                <a:off x="-254017" y="5940709"/>
                <a:ext cx="152400" cy="122115"/>
                <a:chOff x="7983415" y="6582508"/>
                <a:chExt cx="152400" cy="486507"/>
              </a:xfrm>
            </p:grpSpPr>
            <p:cxnSp>
              <p:nvCxnSpPr>
                <p:cNvPr id="411" name="Straight Connector 4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0" name="Group 379"/>
              <p:cNvGrpSpPr/>
              <p:nvPr userDrawn="1"/>
            </p:nvGrpSpPr>
            <p:grpSpPr>
              <a:xfrm rot="5400000">
                <a:off x="-254017" y="5467067"/>
                <a:ext cx="152400" cy="122115"/>
                <a:chOff x="7983415" y="6582508"/>
                <a:chExt cx="152400" cy="486507"/>
              </a:xfrm>
            </p:grpSpPr>
            <p:cxnSp>
              <p:nvCxnSpPr>
                <p:cNvPr id="409" name="Straight Connector 4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userDrawn="1"/>
            </p:nvGrpSpPr>
            <p:grpSpPr>
              <a:xfrm rot="5400000">
                <a:off x="-254017" y="4993425"/>
                <a:ext cx="152400" cy="122115"/>
                <a:chOff x="7983415" y="6582508"/>
                <a:chExt cx="152400" cy="486507"/>
              </a:xfrm>
            </p:grpSpPr>
            <p:cxnSp>
              <p:nvCxnSpPr>
                <p:cNvPr id="407" name="Straight Connector 4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2" name="Group 381"/>
              <p:cNvGrpSpPr/>
              <p:nvPr userDrawn="1"/>
            </p:nvGrpSpPr>
            <p:grpSpPr>
              <a:xfrm rot="5400000">
                <a:off x="-254017" y="4519783"/>
                <a:ext cx="152400" cy="122115"/>
                <a:chOff x="7983415" y="6582508"/>
                <a:chExt cx="152400" cy="486507"/>
              </a:xfrm>
            </p:grpSpPr>
            <p:cxnSp>
              <p:nvCxnSpPr>
                <p:cNvPr id="405" name="Straight Connector 4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3" name="Group 382"/>
              <p:cNvGrpSpPr/>
              <p:nvPr userDrawn="1"/>
            </p:nvGrpSpPr>
            <p:grpSpPr>
              <a:xfrm rot="5400000">
                <a:off x="-254017" y="4046141"/>
                <a:ext cx="152400" cy="122115"/>
                <a:chOff x="7983415" y="6582508"/>
                <a:chExt cx="152400" cy="486507"/>
              </a:xfrm>
            </p:grpSpPr>
            <p:cxnSp>
              <p:nvCxnSpPr>
                <p:cNvPr id="403" name="Straight Connector 4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4" name="Group 383"/>
              <p:cNvGrpSpPr/>
              <p:nvPr userDrawn="1"/>
            </p:nvGrpSpPr>
            <p:grpSpPr>
              <a:xfrm rot="5400000">
                <a:off x="-254017" y="3572499"/>
                <a:ext cx="152400" cy="122115"/>
                <a:chOff x="7983415" y="6582508"/>
                <a:chExt cx="152400" cy="486507"/>
              </a:xfrm>
            </p:grpSpPr>
            <p:cxnSp>
              <p:nvCxnSpPr>
                <p:cNvPr id="401" name="Straight Connector 4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5" name="Group 384"/>
              <p:cNvGrpSpPr/>
              <p:nvPr userDrawn="1"/>
            </p:nvGrpSpPr>
            <p:grpSpPr>
              <a:xfrm rot="5400000">
                <a:off x="-254017" y="3098857"/>
                <a:ext cx="152400" cy="122115"/>
                <a:chOff x="7983415" y="6582508"/>
                <a:chExt cx="152400" cy="486507"/>
              </a:xfrm>
            </p:grpSpPr>
            <p:cxnSp>
              <p:nvCxnSpPr>
                <p:cNvPr id="399" name="Straight Connector 3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6" name="Group 385"/>
              <p:cNvGrpSpPr/>
              <p:nvPr userDrawn="1"/>
            </p:nvGrpSpPr>
            <p:grpSpPr>
              <a:xfrm rot="5400000">
                <a:off x="-254017" y="2625215"/>
                <a:ext cx="152400" cy="122115"/>
                <a:chOff x="7983415" y="6582508"/>
                <a:chExt cx="152400" cy="486507"/>
              </a:xfrm>
            </p:grpSpPr>
            <p:cxnSp>
              <p:nvCxnSpPr>
                <p:cNvPr id="397" name="Straight Connector 3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7" name="Group 386"/>
              <p:cNvGrpSpPr/>
              <p:nvPr userDrawn="1"/>
            </p:nvGrpSpPr>
            <p:grpSpPr>
              <a:xfrm rot="5400000">
                <a:off x="-254017" y="2151573"/>
                <a:ext cx="152400" cy="122115"/>
                <a:chOff x="7983415" y="6582508"/>
                <a:chExt cx="152400" cy="486507"/>
              </a:xfrm>
            </p:grpSpPr>
            <p:cxnSp>
              <p:nvCxnSpPr>
                <p:cNvPr id="395" name="Straight Connector 3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8" name="Group 387"/>
              <p:cNvGrpSpPr/>
              <p:nvPr userDrawn="1"/>
            </p:nvGrpSpPr>
            <p:grpSpPr>
              <a:xfrm rot="5400000">
                <a:off x="-254017" y="1677931"/>
                <a:ext cx="152400" cy="122115"/>
                <a:chOff x="7983415" y="6582508"/>
                <a:chExt cx="152400" cy="486507"/>
              </a:xfrm>
            </p:grpSpPr>
            <p:cxnSp>
              <p:nvCxnSpPr>
                <p:cNvPr id="393" name="Straight Connector 3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9" name="Group 388"/>
              <p:cNvGrpSpPr/>
              <p:nvPr userDrawn="1"/>
            </p:nvGrpSpPr>
            <p:grpSpPr>
              <a:xfrm rot="5400000">
                <a:off x="-254017" y="997340"/>
                <a:ext cx="152400" cy="122115"/>
                <a:chOff x="7983415" y="6582508"/>
                <a:chExt cx="152400" cy="486507"/>
              </a:xfrm>
            </p:grpSpPr>
            <p:cxnSp>
              <p:nvCxnSpPr>
                <p:cNvPr id="391" name="Straight Connector 3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90" name="Straight Connector 38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6" name="Group 305"/>
            <p:cNvGrpSpPr/>
            <p:nvPr userDrawn="1"/>
          </p:nvGrpSpPr>
          <p:grpSpPr>
            <a:xfrm>
              <a:off x="9166483" y="454007"/>
              <a:ext cx="122115" cy="5945205"/>
              <a:chOff x="-238875" y="454007"/>
              <a:chExt cx="122115" cy="5945205"/>
            </a:xfrm>
          </p:grpSpPr>
          <p:cxnSp>
            <p:nvCxnSpPr>
              <p:cNvPr id="343" name="Straight Connector 34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4" name="Group 343"/>
              <p:cNvGrpSpPr/>
              <p:nvPr userDrawn="1"/>
            </p:nvGrpSpPr>
            <p:grpSpPr>
              <a:xfrm rot="5400000">
                <a:off x="-254017" y="5940709"/>
                <a:ext cx="152400" cy="122115"/>
                <a:chOff x="7983415" y="6582508"/>
                <a:chExt cx="152400" cy="486507"/>
              </a:xfrm>
            </p:grpSpPr>
            <p:cxnSp>
              <p:nvCxnSpPr>
                <p:cNvPr id="376" name="Straight Connector 3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5" name="Group 344"/>
              <p:cNvGrpSpPr/>
              <p:nvPr userDrawn="1"/>
            </p:nvGrpSpPr>
            <p:grpSpPr>
              <a:xfrm rot="5400000">
                <a:off x="-254017" y="5467067"/>
                <a:ext cx="152400" cy="122115"/>
                <a:chOff x="7983415" y="6582508"/>
                <a:chExt cx="152400" cy="486507"/>
              </a:xfrm>
            </p:grpSpPr>
            <p:cxnSp>
              <p:nvCxnSpPr>
                <p:cNvPr id="374" name="Straight Connector 3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6" name="Group 345"/>
              <p:cNvGrpSpPr/>
              <p:nvPr userDrawn="1"/>
            </p:nvGrpSpPr>
            <p:grpSpPr>
              <a:xfrm rot="5400000">
                <a:off x="-254017" y="4993425"/>
                <a:ext cx="152400" cy="122115"/>
                <a:chOff x="7983415" y="6582508"/>
                <a:chExt cx="152400" cy="486507"/>
              </a:xfrm>
            </p:grpSpPr>
            <p:cxnSp>
              <p:nvCxnSpPr>
                <p:cNvPr id="372" name="Straight Connector 3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userDrawn="1"/>
            </p:nvGrpSpPr>
            <p:grpSpPr>
              <a:xfrm rot="5400000">
                <a:off x="-254017" y="4519783"/>
                <a:ext cx="152400" cy="122115"/>
                <a:chOff x="7983415" y="6582508"/>
                <a:chExt cx="152400" cy="486507"/>
              </a:xfrm>
            </p:grpSpPr>
            <p:cxnSp>
              <p:nvCxnSpPr>
                <p:cNvPr id="370" name="Straight Connector 3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8" name="Group 347"/>
              <p:cNvGrpSpPr/>
              <p:nvPr userDrawn="1"/>
            </p:nvGrpSpPr>
            <p:grpSpPr>
              <a:xfrm rot="5400000">
                <a:off x="-254017" y="4046141"/>
                <a:ext cx="152400" cy="122115"/>
                <a:chOff x="7983415" y="6582508"/>
                <a:chExt cx="152400" cy="486507"/>
              </a:xfrm>
            </p:grpSpPr>
            <p:cxnSp>
              <p:nvCxnSpPr>
                <p:cNvPr id="368" name="Straight Connector 3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9" name="Group 348"/>
              <p:cNvGrpSpPr/>
              <p:nvPr userDrawn="1"/>
            </p:nvGrpSpPr>
            <p:grpSpPr>
              <a:xfrm rot="5400000">
                <a:off x="-254017" y="3572499"/>
                <a:ext cx="152400" cy="122115"/>
                <a:chOff x="7983415" y="6582508"/>
                <a:chExt cx="152400" cy="486507"/>
              </a:xfrm>
            </p:grpSpPr>
            <p:cxnSp>
              <p:nvCxnSpPr>
                <p:cNvPr id="366" name="Straight Connector 3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0" name="Group 349"/>
              <p:cNvGrpSpPr/>
              <p:nvPr userDrawn="1"/>
            </p:nvGrpSpPr>
            <p:grpSpPr>
              <a:xfrm rot="5400000">
                <a:off x="-254017" y="3098857"/>
                <a:ext cx="152400" cy="122115"/>
                <a:chOff x="7983415" y="6582508"/>
                <a:chExt cx="152400" cy="486507"/>
              </a:xfrm>
            </p:grpSpPr>
            <p:cxnSp>
              <p:nvCxnSpPr>
                <p:cNvPr id="364" name="Straight Connector 3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1" name="Group 350"/>
              <p:cNvGrpSpPr/>
              <p:nvPr userDrawn="1"/>
            </p:nvGrpSpPr>
            <p:grpSpPr>
              <a:xfrm rot="5400000">
                <a:off x="-254017" y="2625215"/>
                <a:ext cx="152400" cy="122115"/>
                <a:chOff x="7983415" y="6582508"/>
                <a:chExt cx="152400" cy="486507"/>
              </a:xfrm>
            </p:grpSpPr>
            <p:cxnSp>
              <p:nvCxnSpPr>
                <p:cNvPr id="362" name="Straight Connector 3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2" name="Group 351"/>
              <p:cNvGrpSpPr/>
              <p:nvPr userDrawn="1"/>
            </p:nvGrpSpPr>
            <p:grpSpPr>
              <a:xfrm rot="5400000">
                <a:off x="-254017" y="2151573"/>
                <a:ext cx="152400" cy="122115"/>
                <a:chOff x="7983415" y="6582508"/>
                <a:chExt cx="152400" cy="486507"/>
              </a:xfrm>
            </p:grpSpPr>
            <p:cxnSp>
              <p:nvCxnSpPr>
                <p:cNvPr id="360" name="Straight Connector 3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3" name="Group 352"/>
              <p:cNvGrpSpPr/>
              <p:nvPr userDrawn="1"/>
            </p:nvGrpSpPr>
            <p:grpSpPr>
              <a:xfrm rot="5400000">
                <a:off x="-254017" y="1677931"/>
                <a:ext cx="152400" cy="122115"/>
                <a:chOff x="7983415" y="6582508"/>
                <a:chExt cx="152400" cy="486507"/>
              </a:xfrm>
            </p:grpSpPr>
            <p:cxnSp>
              <p:nvCxnSpPr>
                <p:cNvPr id="358" name="Straight Connector 3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userDrawn="1"/>
            </p:nvGrpSpPr>
            <p:grpSpPr>
              <a:xfrm rot="5400000">
                <a:off x="-254017" y="997340"/>
                <a:ext cx="152400" cy="122115"/>
                <a:chOff x="7983415" y="6582508"/>
                <a:chExt cx="152400" cy="486507"/>
              </a:xfrm>
            </p:grpSpPr>
            <p:cxnSp>
              <p:nvCxnSpPr>
                <p:cNvPr id="356" name="Straight Connector 3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7" name="Group 306"/>
            <p:cNvGrpSpPr/>
            <p:nvPr userDrawn="1"/>
          </p:nvGrpSpPr>
          <p:grpSpPr>
            <a:xfrm>
              <a:off x="457731" y="-141165"/>
              <a:ext cx="8226688" cy="122115"/>
              <a:chOff x="457731" y="6582508"/>
              <a:chExt cx="8226688" cy="486507"/>
            </a:xfrm>
          </p:grpSpPr>
          <p:cxnSp>
            <p:nvCxnSpPr>
              <p:cNvPr id="308" name="Straight Connector 30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10" name="Group 309"/>
              <p:cNvGrpSpPr/>
              <p:nvPr userDrawn="1"/>
            </p:nvGrpSpPr>
            <p:grpSpPr>
              <a:xfrm>
                <a:off x="7986158" y="6582508"/>
                <a:ext cx="152400" cy="486507"/>
                <a:chOff x="7983415" y="6582508"/>
                <a:chExt cx="152400" cy="486507"/>
              </a:xfrm>
            </p:grpSpPr>
            <p:cxnSp>
              <p:nvCxnSpPr>
                <p:cNvPr id="341" name="Straight Connector 3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1" name="Group 310"/>
              <p:cNvGrpSpPr/>
              <p:nvPr userDrawn="1"/>
            </p:nvGrpSpPr>
            <p:grpSpPr>
              <a:xfrm>
                <a:off x="7287901" y="6582508"/>
                <a:ext cx="152400" cy="486507"/>
                <a:chOff x="7983415" y="6582508"/>
                <a:chExt cx="152400" cy="486507"/>
              </a:xfrm>
            </p:grpSpPr>
            <p:cxnSp>
              <p:nvCxnSpPr>
                <p:cNvPr id="339" name="Straight Connector 3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2" name="Group 311"/>
              <p:cNvGrpSpPr/>
              <p:nvPr userDrawn="1"/>
            </p:nvGrpSpPr>
            <p:grpSpPr>
              <a:xfrm>
                <a:off x="6589644" y="6582508"/>
                <a:ext cx="152400" cy="486507"/>
                <a:chOff x="7983415" y="6582508"/>
                <a:chExt cx="152400" cy="486507"/>
              </a:xfrm>
            </p:grpSpPr>
            <p:cxnSp>
              <p:nvCxnSpPr>
                <p:cNvPr id="337" name="Straight Connector 3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3" name="Group 312"/>
              <p:cNvGrpSpPr/>
              <p:nvPr userDrawn="1"/>
            </p:nvGrpSpPr>
            <p:grpSpPr>
              <a:xfrm>
                <a:off x="5891387" y="6582508"/>
                <a:ext cx="152400" cy="486507"/>
                <a:chOff x="7983415" y="6582508"/>
                <a:chExt cx="152400" cy="486507"/>
              </a:xfrm>
            </p:grpSpPr>
            <p:cxnSp>
              <p:nvCxnSpPr>
                <p:cNvPr id="335" name="Straight Connector 3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4" name="Group 313"/>
              <p:cNvGrpSpPr/>
              <p:nvPr userDrawn="1"/>
            </p:nvGrpSpPr>
            <p:grpSpPr>
              <a:xfrm>
                <a:off x="5193130" y="6582508"/>
                <a:ext cx="152400" cy="486507"/>
                <a:chOff x="7983415" y="6582508"/>
                <a:chExt cx="152400" cy="486507"/>
              </a:xfrm>
            </p:grpSpPr>
            <p:cxnSp>
              <p:nvCxnSpPr>
                <p:cNvPr id="333" name="Straight Connector 3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5" name="Group 314"/>
              <p:cNvGrpSpPr/>
              <p:nvPr userDrawn="1"/>
            </p:nvGrpSpPr>
            <p:grpSpPr>
              <a:xfrm>
                <a:off x="4494873" y="6582508"/>
                <a:ext cx="152400" cy="486507"/>
                <a:chOff x="7983415" y="6582508"/>
                <a:chExt cx="152400" cy="486507"/>
              </a:xfrm>
            </p:grpSpPr>
            <p:cxnSp>
              <p:nvCxnSpPr>
                <p:cNvPr id="331" name="Straight Connector 3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6" name="Group 315"/>
              <p:cNvGrpSpPr/>
              <p:nvPr userDrawn="1"/>
            </p:nvGrpSpPr>
            <p:grpSpPr>
              <a:xfrm>
                <a:off x="3796616" y="6582508"/>
                <a:ext cx="152400" cy="486507"/>
                <a:chOff x="7983415" y="6582508"/>
                <a:chExt cx="152400" cy="486507"/>
              </a:xfrm>
            </p:grpSpPr>
            <p:cxnSp>
              <p:nvCxnSpPr>
                <p:cNvPr id="329" name="Straight Connector 3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7" name="Group 316"/>
              <p:cNvGrpSpPr/>
              <p:nvPr userDrawn="1"/>
            </p:nvGrpSpPr>
            <p:grpSpPr>
              <a:xfrm>
                <a:off x="3098359" y="6582508"/>
                <a:ext cx="152400" cy="486507"/>
                <a:chOff x="7983415" y="6582508"/>
                <a:chExt cx="152400" cy="486507"/>
              </a:xfrm>
            </p:grpSpPr>
            <p:cxnSp>
              <p:nvCxnSpPr>
                <p:cNvPr id="327" name="Straight Connector 3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8" name="Group 317"/>
              <p:cNvGrpSpPr/>
              <p:nvPr userDrawn="1"/>
            </p:nvGrpSpPr>
            <p:grpSpPr>
              <a:xfrm>
                <a:off x="2400102" y="6582508"/>
                <a:ext cx="152400" cy="486507"/>
                <a:chOff x="7983415" y="6582508"/>
                <a:chExt cx="152400" cy="486507"/>
              </a:xfrm>
            </p:grpSpPr>
            <p:cxnSp>
              <p:nvCxnSpPr>
                <p:cNvPr id="325" name="Straight Connector 3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9" name="Group 318"/>
              <p:cNvGrpSpPr/>
              <p:nvPr userDrawn="1"/>
            </p:nvGrpSpPr>
            <p:grpSpPr>
              <a:xfrm>
                <a:off x="1701845" y="6582508"/>
                <a:ext cx="152400" cy="486507"/>
                <a:chOff x="7983415" y="6582508"/>
                <a:chExt cx="152400" cy="486507"/>
              </a:xfrm>
            </p:grpSpPr>
            <p:cxnSp>
              <p:nvCxnSpPr>
                <p:cNvPr id="323" name="Straight Connector 3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userDrawn="1"/>
            </p:nvGrpSpPr>
            <p:grpSpPr>
              <a:xfrm>
                <a:off x="1003588" y="6582508"/>
                <a:ext cx="152400" cy="486507"/>
                <a:chOff x="7983415" y="6582508"/>
                <a:chExt cx="152400" cy="486507"/>
              </a:xfrm>
            </p:grpSpPr>
            <p:cxnSp>
              <p:nvCxnSpPr>
                <p:cNvPr id="321" name="Straight Connector 3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Text Placeholder 6"/>
          <p:cNvSpPr>
            <a:spLocks noGrp="1"/>
          </p:cNvSpPr>
          <p:nvPr>
            <p:ph type="body" sz="quarter" idx="14"/>
          </p:nvPr>
        </p:nvSpPr>
        <p:spPr>
          <a:xfrm>
            <a:off x="458788" y="6399212"/>
            <a:ext cx="5438508"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
        <p:nvSpPr>
          <p:cNvPr id="155" name="Rectangle 154"/>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2984116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457732" y="1816100"/>
            <a:ext cx="26406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459580" y="1134598"/>
            <a:ext cx="8227220" cy="536519"/>
          </a:xfrm>
        </p:spPr>
        <p:txBody>
          <a:bodyPr anchor="t">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3256668" y="1816100"/>
            <a:ext cx="5430132"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151325" y="-141165"/>
            <a:ext cx="9439923"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3" name="Text Placeholder 6"/>
          <p:cNvSpPr>
            <a:spLocks noGrp="1"/>
          </p:cNvSpPr>
          <p:nvPr>
            <p:ph type="body" sz="quarter" idx="14"/>
          </p:nvPr>
        </p:nvSpPr>
        <p:spPr>
          <a:xfrm>
            <a:off x="458788" y="6399212"/>
            <a:ext cx="5438508"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
        <p:nvSpPr>
          <p:cNvPr id="154" name="Rectangle 153"/>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3070612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457732" y="1816100"/>
            <a:ext cx="5439564"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459580" y="1134598"/>
            <a:ext cx="8227220" cy="536519"/>
          </a:xfrm>
        </p:spPr>
        <p:txBody>
          <a:bodyPr anchor="t">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2"/>
          </p:nvPr>
        </p:nvSpPr>
        <p:spPr>
          <a:xfrm>
            <a:off x="6043787" y="1816100"/>
            <a:ext cx="26406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151325" y="-141165"/>
            <a:ext cx="9439923"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ext Placeholder 6"/>
          <p:cNvSpPr>
            <a:spLocks noGrp="1"/>
          </p:cNvSpPr>
          <p:nvPr>
            <p:ph type="body" sz="quarter" idx="14"/>
          </p:nvPr>
        </p:nvSpPr>
        <p:spPr>
          <a:xfrm>
            <a:off x="458788" y="6399212"/>
            <a:ext cx="5438508"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
        <p:nvSpPr>
          <p:cNvPr id="154" name="Rectangle 153"/>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3562676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732" y="1816100"/>
            <a:ext cx="2640628"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459580" y="1134598"/>
            <a:ext cx="8227220" cy="536519"/>
          </a:xfrm>
        </p:spPr>
        <p:txBody>
          <a:bodyPr anchor="t">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3256668" y="1816100"/>
            <a:ext cx="2640628"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6043787" y="1816100"/>
            <a:ext cx="2640628"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76" name="Straight Connector 275"/>
          <p:cNvCxnSpPr/>
          <p:nvPr userDrawn="1"/>
        </p:nvCxnSpPr>
        <p:spPr>
          <a:xfrm>
            <a:off x="457731" y="6873247"/>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873247"/>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873247"/>
            <a:ext cx="1524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873247"/>
            <a:ext cx="1524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873247"/>
            <a:ext cx="1524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873247"/>
            <a:ext cx="1524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873247"/>
            <a:ext cx="1524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873247"/>
            <a:ext cx="1524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873247"/>
            <a:ext cx="1524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873247"/>
            <a:ext cx="1524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873247"/>
            <a:ext cx="1524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873247"/>
            <a:ext cx="1524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873247"/>
            <a:ext cx="1524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9026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6646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6646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6646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6646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6646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6646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6646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6646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6646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6646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6646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9026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9227541"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9151341"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9151341"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9151341"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9151341"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9151341"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9151341"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9151341"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9151341"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9151341"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9151341"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9151341"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9227541"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457731"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141165"/>
            <a:ext cx="1524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141165"/>
            <a:ext cx="1524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141165"/>
            <a:ext cx="1524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141165"/>
            <a:ext cx="1524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141165"/>
            <a:ext cx="1524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141165"/>
            <a:ext cx="1524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141165"/>
            <a:ext cx="1524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141165"/>
            <a:ext cx="1524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141165"/>
            <a:ext cx="1524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141165"/>
            <a:ext cx="1524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141165"/>
            <a:ext cx="1524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Text Placeholder 6"/>
          <p:cNvSpPr>
            <a:spLocks noGrp="1"/>
          </p:cNvSpPr>
          <p:nvPr>
            <p:ph type="body" sz="quarter" idx="14"/>
          </p:nvPr>
        </p:nvSpPr>
        <p:spPr>
          <a:xfrm>
            <a:off x="458788" y="6399212"/>
            <a:ext cx="5438508"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
        <p:nvSpPr>
          <p:cNvPr id="149" name="Rectangle 148"/>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364538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457732" y="1816100"/>
            <a:ext cx="1942371"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459580" y="1134598"/>
            <a:ext cx="8227220" cy="536519"/>
          </a:xfrm>
        </p:spPr>
        <p:txBody>
          <a:bodyPr anchor="t">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6" name="Content Placeholder 2"/>
          <p:cNvSpPr>
            <a:spLocks noGrp="1"/>
          </p:cNvSpPr>
          <p:nvPr>
            <p:ph idx="11"/>
          </p:nvPr>
        </p:nvSpPr>
        <p:spPr>
          <a:xfrm>
            <a:off x="2552504" y="1816100"/>
            <a:ext cx="1942371"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4647276" y="1816100"/>
            <a:ext cx="1942371"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6744429" y="1816100"/>
            <a:ext cx="1942371"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9" name="Group 168"/>
          <p:cNvGrpSpPr/>
          <p:nvPr userDrawn="1"/>
        </p:nvGrpSpPr>
        <p:grpSpPr>
          <a:xfrm>
            <a:off x="-151325" y="-141165"/>
            <a:ext cx="9439923"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ext Placeholder 6"/>
          <p:cNvSpPr>
            <a:spLocks noGrp="1"/>
          </p:cNvSpPr>
          <p:nvPr>
            <p:ph type="body" sz="quarter" idx="14"/>
          </p:nvPr>
        </p:nvSpPr>
        <p:spPr>
          <a:xfrm>
            <a:off x="458788" y="6399212"/>
            <a:ext cx="5438508"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
        <p:nvSpPr>
          <p:cNvPr id="154" name="Rectangle 153"/>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1855429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457732" y="1816100"/>
            <a:ext cx="152341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459580" y="1134598"/>
            <a:ext cx="8227220" cy="536519"/>
          </a:xfrm>
        </p:spPr>
        <p:txBody>
          <a:bodyPr anchor="t">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9" name="Content Placeholder 2"/>
          <p:cNvSpPr>
            <a:spLocks noGrp="1"/>
          </p:cNvSpPr>
          <p:nvPr>
            <p:ph idx="11"/>
          </p:nvPr>
        </p:nvSpPr>
        <p:spPr>
          <a:xfrm>
            <a:off x="2133550" y="1816100"/>
            <a:ext cx="152341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3822113" y="1816100"/>
            <a:ext cx="152341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5485185" y="1816100"/>
            <a:ext cx="152341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7161002" y="1816100"/>
            <a:ext cx="152341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9" name="Group 178"/>
          <p:cNvGrpSpPr/>
          <p:nvPr userDrawn="1"/>
        </p:nvGrpSpPr>
        <p:grpSpPr>
          <a:xfrm>
            <a:off x="-151325" y="-141165"/>
            <a:ext cx="9439923"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Text Placeholder 6"/>
          <p:cNvSpPr>
            <a:spLocks noGrp="1"/>
          </p:cNvSpPr>
          <p:nvPr>
            <p:ph type="body" sz="quarter" idx="15"/>
          </p:nvPr>
        </p:nvSpPr>
        <p:spPr>
          <a:xfrm>
            <a:off x="458788" y="6399212"/>
            <a:ext cx="5438508"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
        <p:nvSpPr>
          <p:cNvPr id="155" name="Rectangle 154"/>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1855429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457732" y="2762473"/>
            <a:ext cx="1942371"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459580" y="1134598"/>
            <a:ext cx="8227220" cy="536519"/>
          </a:xfrm>
        </p:spPr>
        <p:txBody>
          <a:bodyPr anchor="t">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6" name="Content Placeholder 2"/>
          <p:cNvSpPr>
            <a:spLocks noGrp="1"/>
          </p:cNvSpPr>
          <p:nvPr>
            <p:ph idx="11"/>
          </p:nvPr>
        </p:nvSpPr>
        <p:spPr>
          <a:xfrm>
            <a:off x="2552504" y="2762473"/>
            <a:ext cx="1942371"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4647276" y="2762473"/>
            <a:ext cx="1942371"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6744429" y="2762473"/>
            <a:ext cx="1942371"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9" name="Group 168"/>
          <p:cNvGrpSpPr/>
          <p:nvPr userDrawn="1"/>
        </p:nvGrpSpPr>
        <p:grpSpPr>
          <a:xfrm>
            <a:off x="-151325" y="-141165"/>
            <a:ext cx="9439923"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457732" y="5128999"/>
            <a:ext cx="1942371"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6" name="Content Placeholder 2"/>
          <p:cNvSpPr>
            <a:spLocks noGrp="1"/>
          </p:cNvSpPr>
          <p:nvPr>
            <p:ph idx="15"/>
          </p:nvPr>
        </p:nvSpPr>
        <p:spPr>
          <a:xfrm>
            <a:off x="2552504" y="5128999"/>
            <a:ext cx="1942371"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7" name="Content Placeholder 2"/>
          <p:cNvSpPr>
            <a:spLocks noGrp="1"/>
          </p:cNvSpPr>
          <p:nvPr>
            <p:ph idx="16"/>
          </p:nvPr>
        </p:nvSpPr>
        <p:spPr>
          <a:xfrm>
            <a:off x="4647276" y="5128999"/>
            <a:ext cx="1942371"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8" name="Content Placeholder 2"/>
          <p:cNvSpPr>
            <a:spLocks noGrp="1"/>
          </p:cNvSpPr>
          <p:nvPr>
            <p:ph idx="17"/>
          </p:nvPr>
        </p:nvSpPr>
        <p:spPr>
          <a:xfrm>
            <a:off x="6744429" y="5128999"/>
            <a:ext cx="1942371"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9" name="Text Placeholder 6"/>
          <p:cNvSpPr>
            <a:spLocks noGrp="1"/>
          </p:cNvSpPr>
          <p:nvPr>
            <p:ph type="body" sz="quarter" idx="18"/>
          </p:nvPr>
        </p:nvSpPr>
        <p:spPr>
          <a:xfrm>
            <a:off x="458788" y="6399212"/>
            <a:ext cx="5438508"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
        <p:nvSpPr>
          <p:cNvPr id="160" name="Rectangle 159"/>
          <p:cNvSpPr/>
          <p:nvPr userDrawn="1"/>
        </p:nvSpPr>
        <p:spPr>
          <a:xfrm>
            <a:off x="7162850" y="6583680"/>
            <a:ext cx="108961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1413446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731" y="457200"/>
            <a:ext cx="8226689" cy="524998"/>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457731" y="1816100"/>
            <a:ext cx="8226689" cy="45831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1" name="TextBox 230"/>
          <p:cNvSpPr txBox="1"/>
          <p:nvPr/>
        </p:nvSpPr>
        <p:spPr>
          <a:xfrm>
            <a:off x="8138559" y="6567050"/>
            <a:ext cx="545862" cy="123111"/>
          </a:xfrm>
          <a:prstGeom prst="rect">
            <a:avLst/>
          </a:prstGeom>
          <a:noFill/>
        </p:spPr>
        <p:txBody>
          <a:bodyPr wrap="square" lIns="0" tIns="0" rIns="0" bIns="0" rtlCol="0">
            <a:noAutofit/>
          </a:bodyPr>
          <a:lstStyle/>
          <a:p>
            <a:pPr algn="r"/>
            <a:fld id="{567A4CEE-210B-4A43-8E57-98E37E0AC15F}" type="slidenum">
              <a:rPr lang="en-US" sz="800" spc="0" baseline="0" smtClean="0">
                <a:solidFill>
                  <a:schemeClr val="bg2"/>
                </a:solidFill>
                <a:latin typeface="+mj-lt"/>
              </a:rPr>
              <a:pPr algn="r"/>
              <a:t>‹#›</a:t>
            </a:fld>
            <a:endParaRPr lang="en-US" sz="800" spc="0" baseline="0" dirty="0">
              <a:solidFill>
                <a:schemeClr val="bg2"/>
              </a:solidFill>
              <a:latin typeface="+mj-lt"/>
            </a:endParaRPr>
          </a:p>
        </p:txBody>
      </p:sp>
      <p:sp>
        <p:nvSpPr>
          <p:cNvPr id="10" name="Rectangle 9"/>
          <p:cNvSpPr/>
          <p:nvPr userDrawn="1"/>
        </p:nvSpPr>
        <p:spPr>
          <a:xfrm>
            <a:off x="7038578" y="6567049"/>
            <a:ext cx="1099980" cy="123111"/>
          </a:xfrm>
          <a:prstGeom prst="rect">
            <a:avLst/>
          </a:prstGeom>
          <a:noFill/>
        </p:spPr>
        <p:txBody>
          <a:bodyPr wrap="square" lIns="0" tIns="0" rIns="0" bIns="0" rtlCol="0">
            <a:noAutofit/>
          </a:bodyPr>
          <a:lstStyle/>
          <a:p>
            <a:pPr marL="0" lvl="0" indent="0" algn="r"/>
            <a:r>
              <a:rPr lang="en-US" sz="800" spc="0" baseline="0" dirty="0">
                <a:solidFill>
                  <a:schemeClr val="bg2"/>
                </a:solidFill>
                <a:latin typeface="+mj-lt"/>
              </a:rPr>
              <a:t>© Duarte, Inc. 2014</a:t>
            </a:r>
          </a:p>
        </p:txBody>
      </p:sp>
    </p:spTree>
    <p:extLst>
      <p:ext uri="{BB962C8B-B14F-4D97-AF65-F5344CB8AC3E}">
        <p14:creationId xmlns:p14="http://schemas.microsoft.com/office/powerpoint/2010/main" val="4246620440"/>
      </p:ext>
    </p:extLst>
  </p:cSld>
  <p:clrMap bg1="lt1" tx1="dk1" bg2="lt2" tx2="dk2" accent1="accent1" accent2="accent2" accent3="accent3" accent4="accent4" accent5="accent5" accent6="accent6" hlink="hlink" folHlink="folHlink"/>
  <p:sldLayoutIdLst>
    <p:sldLayoutId id="2147483683" r:id="rId1"/>
    <p:sldLayoutId id="2147483650" r:id="rId2"/>
    <p:sldLayoutId id="2147483663" r:id="rId3"/>
    <p:sldLayoutId id="2147483668" r:id="rId4"/>
    <p:sldLayoutId id="2147483669" r:id="rId5"/>
    <p:sldLayoutId id="2147483660" r:id="rId6"/>
    <p:sldLayoutId id="2147483661" r:id="rId7"/>
    <p:sldLayoutId id="2147483662" r:id="rId8"/>
    <p:sldLayoutId id="2147483670" r:id="rId9"/>
    <p:sldLayoutId id="2147483666" r:id="rId10"/>
    <p:sldLayoutId id="2147483665" r:id="rId11"/>
    <p:sldLayoutId id="2147483680" r:id="rId12"/>
    <p:sldLayoutId id="2147483667" r:id="rId13"/>
    <p:sldLayoutId id="2147483685" r:id="rId14"/>
    <p:sldLayoutId id="2147483686" r:id="rId15"/>
    <p:sldLayoutId id="2147483687" r:id="rId16"/>
  </p:sldLayoutIdLst>
  <p:txStyles>
    <p:titleStyle>
      <a:lvl1pPr algn="l" defTabSz="914400" rtl="0" eaLnBrk="1" latinLnBrk="0" hangingPunct="1">
        <a:lnSpc>
          <a:spcPct val="90000"/>
        </a:lnSpc>
        <a:spcBef>
          <a:spcPct val="0"/>
        </a:spcBef>
        <a:buNone/>
        <a:defRPr sz="2400" kern="1200" cap="all" baseline="0">
          <a:solidFill>
            <a:schemeClr val="tx1">
              <a:lumMod val="75000"/>
              <a:lumOff val="25000"/>
            </a:schemeClr>
          </a:solidFill>
          <a:latin typeface="Arial Narrow" panose="020B0606020202030204" pitchFamily="34" charset="0"/>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2000" i="1" kern="1200">
          <a:solidFill>
            <a:srgbClr val="782F40"/>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20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6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600" i="1" kern="1200">
          <a:solidFill>
            <a:srgbClr val="CEB888"/>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10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hyperlink" Target="https://medium.com/nightingale/seven-different-ways-to-display-likert-scale-data-d0c1c9a9ad59" TargetMode="Externa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hyperlink" Target="http://www.storytellingwithdata.com/blog/2018/10/10/three-tips-for-storytelling-with-qualitative-data"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hyperlink" Target="http://www.storytellingwithdata.com/blog/2018/10/10/three-tips-for-storytelling-with-qualitative-data"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hyperlink" Target="https://policyviz.com/2018/03/08/visualizing-statistically-significant-result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hyperlink" Target="https://policyviz.com/2018/03/08/visualizing-statistically-significant-results/" TargetMode="Externa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hyperlink" Target="https://depictdatastudio.com/how-to-visualize-qualitative-dat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hyperlink" Target="https://depictdatastudio.com/how-to-visualize-qualitative-data/"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openxmlformats.org/officeDocument/2006/relationships/hyperlink" Target="https://eagereyes.org/" TargetMode="External"/><Relationship Id="rId3" Type="http://schemas.openxmlformats.org/officeDocument/2006/relationships/hyperlink" Target="https://policyviz.com/" TargetMode="External"/><Relationship Id="rId7" Type="http://schemas.openxmlformats.org/officeDocument/2006/relationships/hyperlink" Target="https://www.visualisingdata.com/" TargetMode="External"/><Relationship Id="rId12" Type="http://schemas.openxmlformats.org/officeDocument/2006/relationships/hyperlink" Target="https://pudding.cool/"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hyperlink" Target="https://stephanieevergreen.com/" TargetMode="External"/><Relationship Id="rId11" Type="http://schemas.openxmlformats.org/officeDocument/2006/relationships/hyperlink" Target="https://nightingaledvs.com/" TargetMode="External"/><Relationship Id="rId5" Type="http://schemas.openxmlformats.org/officeDocument/2006/relationships/hyperlink" Target="https://depictdatastudio.com/" TargetMode="External"/><Relationship Id="rId10" Type="http://schemas.openxmlformats.org/officeDocument/2006/relationships/hyperlink" Target="https://www.flerlagetwins.com/" TargetMode="External"/><Relationship Id="rId4" Type="http://schemas.openxmlformats.org/officeDocument/2006/relationships/hyperlink" Target="http://www.storytellingwithdata.com/" TargetMode="External"/><Relationship Id="rId9" Type="http://schemas.openxmlformats.org/officeDocument/2006/relationships/hyperlink" Target="https://flowingdata.com/"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hyperlink" Target="mailto:cmokher@fsu.edu"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policyviz.com/books/better-presentations/data-viz-resources/data-viz-tools/" TargetMode="Externa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281608" y="0"/>
            <a:ext cx="8580784" cy="2311401"/>
          </a:xfrm>
        </p:spPr>
        <p:txBody>
          <a:bodyPr/>
          <a:lstStyle/>
          <a:p>
            <a:br>
              <a:rPr lang="en-US" sz="4000" dirty="0"/>
            </a:br>
            <a:r>
              <a:rPr lang="en-US" sz="4400" dirty="0"/>
              <a:t>Data Visualization for Education Research </a:t>
            </a:r>
            <a:endParaRPr lang="en-US" sz="4000" cap="none" dirty="0">
              <a:solidFill>
                <a:srgbClr val="782F40"/>
              </a:solidFill>
            </a:endParaRPr>
          </a:p>
        </p:txBody>
      </p:sp>
      <p:sp>
        <p:nvSpPr>
          <p:cNvPr id="3" name="Text Placeholder 2"/>
          <p:cNvSpPr>
            <a:spLocks noGrp="1"/>
          </p:cNvSpPr>
          <p:nvPr>
            <p:ph type="body" sz="quarter" idx="10"/>
          </p:nvPr>
        </p:nvSpPr>
        <p:spPr>
          <a:xfrm>
            <a:off x="457197" y="3558871"/>
            <a:ext cx="1497013" cy="2512484"/>
          </a:xfrm>
        </p:spPr>
        <p:txBody>
          <a:bodyPr/>
          <a:lstStyle/>
          <a:p>
            <a:r>
              <a:rPr lang="en-US" dirty="0"/>
              <a:t>Class 1 – 01/06/20</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400"/>
            <a:ext cx="9144000" cy="4546600"/>
          </a:xfrm>
          <a:prstGeom prst="rect">
            <a:avLst/>
          </a:prstGeom>
        </p:spPr>
      </p:pic>
      <p:sp>
        <p:nvSpPr>
          <p:cNvPr id="2" name="TextBox 1">
            <a:extLst>
              <a:ext uri="{FF2B5EF4-FFF2-40B4-BE49-F238E27FC236}">
                <a16:creationId xmlns:a16="http://schemas.microsoft.com/office/drawing/2014/main" id="{1695A949-754E-4228-B185-05E36F3819BB}"/>
              </a:ext>
            </a:extLst>
          </p:cNvPr>
          <p:cNvSpPr txBox="1"/>
          <p:nvPr/>
        </p:nvSpPr>
        <p:spPr>
          <a:xfrm>
            <a:off x="0" y="5857726"/>
            <a:ext cx="3108960" cy="1000274"/>
          </a:xfrm>
          <a:prstGeom prst="rect">
            <a:avLst/>
          </a:prstGeom>
          <a:solidFill>
            <a:srgbClr val="CEB888">
              <a:alpha val="50000"/>
            </a:srgbClr>
          </a:solidFill>
        </p:spPr>
        <p:txBody>
          <a:bodyPr wrap="square" lIns="0" tIns="0" rIns="0" bIns="0" rtlCol="0">
            <a:spAutoFit/>
          </a:bodyPr>
          <a:lstStyle/>
          <a:p>
            <a:r>
              <a:rPr lang="en-US" b="1" dirty="0">
                <a:solidFill>
                  <a:schemeClr val="accent1"/>
                </a:solidFill>
                <a:latin typeface="+mj-lt"/>
              </a:rPr>
              <a:t>     Christine </a:t>
            </a:r>
            <a:r>
              <a:rPr lang="en-US" b="1" dirty="0" err="1">
                <a:solidFill>
                  <a:schemeClr val="accent1"/>
                </a:solidFill>
                <a:latin typeface="+mj-lt"/>
              </a:rPr>
              <a:t>Mokher</a:t>
            </a:r>
            <a:r>
              <a:rPr lang="en-US" b="1" dirty="0">
                <a:solidFill>
                  <a:schemeClr val="accent1"/>
                </a:solidFill>
                <a:latin typeface="+mj-lt"/>
              </a:rPr>
              <a:t>, Ph.D.  </a:t>
            </a:r>
          </a:p>
          <a:p>
            <a:r>
              <a:rPr lang="en-US" b="1" dirty="0">
                <a:solidFill>
                  <a:schemeClr val="accent1"/>
                </a:solidFill>
                <a:latin typeface="+mj-lt"/>
              </a:rPr>
              <a:t>     R3 Presentation </a:t>
            </a:r>
          </a:p>
          <a:p>
            <a:r>
              <a:rPr lang="en-US" b="1" dirty="0">
                <a:solidFill>
                  <a:schemeClr val="accent1"/>
                </a:solidFill>
                <a:latin typeface="+mj-lt"/>
              </a:rPr>
              <a:t>     October 13, 2021</a:t>
            </a:r>
          </a:p>
          <a:p>
            <a:endParaRPr lang="en-US" sz="1100" dirty="0" err="1">
              <a:solidFill>
                <a:schemeClr val="tx2"/>
              </a:solidFill>
              <a:latin typeface="+mj-lt"/>
            </a:endParaRPr>
          </a:p>
        </p:txBody>
      </p:sp>
    </p:spTree>
    <p:extLst>
      <p:ext uri="{BB962C8B-B14F-4D97-AF65-F5344CB8AC3E}">
        <p14:creationId xmlns:p14="http://schemas.microsoft.com/office/powerpoint/2010/main" val="48301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What’s wrong with this picture? </a:t>
            </a:r>
          </a:p>
        </p:txBody>
      </p:sp>
      <p:pic>
        <p:nvPicPr>
          <p:cNvPr id="6" name="Picture 5"/>
          <p:cNvPicPr>
            <a:picLocks noChangeAspect="1"/>
          </p:cNvPicPr>
          <p:nvPr/>
        </p:nvPicPr>
        <p:blipFill rotWithShape="1">
          <a:blip r:embed="rId3"/>
          <a:srcRect l="34218" t="36094" r="34534" b="28658"/>
          <a:stretch/>
        </p:blipFill>
        <p:spPr>
          <a:xfrm>
            <a:off x="1790299" y="1910825"/>
            <a:ext cx="5294124" cy="3359216"/>
          </a:xfrm>
          <a:prstGeom prst="rect">
            <a:avLst/>
          </a:prstGeom>
        </p:spPr>
      </p:pic>
      <p:sp>
        <p:nvSpPr>
          <p:cNvPr id="7" name="TextBox 6"/>
          <p:cNvSpPr txBox="1"/>
          <p:nvPr/>
        </p:nvSpPr>
        <p:spPr>
          <a:xfrm>
            <a:off x="457731" y="6198669"/>
            <a:ext cx="6937680" cy="169277"/>
          </a:xfrm>
          <a:prstGeom prst="rect">
            <a:avLst/>
          </a:prstGeom>
          <a:noFill/>
        </p:spPr>
        <p:txBody>
          <a:bodyPr wrap="square" lIns="0" tIns="0" rIns="0" bIns="0" rtlCol="0">
            <a:spAutoFit/>
          </a:bodyPr>
          <a:lstStyle/>
          <a:p>
            <a:r>
              <a:rPr lang="en-US" sz="1100" dirty="0">
                <a:solidFill>
                  <a:schemeClr val="tx2"/>
                </a:solidFill>
                <a:latin typeface="+mj-lt"/>
              </a:rPr>
              <a:t>Source: </a:t>
            </a:r>
            <a:r>
              <a:rPr lang="en-US" sz="1100" dirty="0" err="1">
                <a:solidFill>
                  <a:schemeClr val="tx2"/>
                </a:solidFill>
                <a:latin typeface="+mj-lt"/>
              </a:rPr>
              <a:t>Darkhorse</a:t>
            </a:r>
            <a:r>
              <a:rPr lang="en-US" sz="1100" dirty="0">
                <a:solidFill>
                  <a:schemeClr val="tx2"/>
                </a:solidFill>
                <a:latin typeface="+mj-lt"/>
              </a:rPr>
              <a:t> Analytics </a:t>
            </a:r>
          </a:p>
        </p:txBody>
      </p:sp>
    </p:spTree>
    <p:extLst>
      <p:ext uri="{BB962C8B-B14F-4D97-AF65-F5344CB8AC3E}">
        <p14:creationId xmlns:p14="http://schemas.microsoft.com/office/powerpoint/2010/main" val="3089242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075" y="1075833"/>
            <a:ext cx="6096000" cy="4381500"/>
          </a:xfrm>
          <a:prstGeom prst="rect">
            <a:avLst/>
          </a:prstGeom>
        </p:spPr>
      </p:pic>
      <p:sp>
        <p:nvSpPr>
          <p:cNvPr id="7" name="TextBox 6"/>
          <p:cNvSpPr txBox="1"/>
          <p:nvPr/>
        </p:nvSpPr>
        <p:spPr>
          <a:xfrm>
            <a:off x="457731" y="6198669"/>
            <a:ext cx="6937680" cy="169277"/>
          </a:xfrm>
          <a:prstGeom prst="rect">
            <a:avLst/>
          </a:prstGeom>
          <a:noFill/>
        </p:spPr>
        <p:txBody>
          <a:bodyPr wrap="square" lIns="0" tIns="0" rIns="0" bIns="0" rtlCol="0">
            <a:spAutoFit/>
          </a:bodyPr>
          <a:lstStyle/>
          <a:p>
            <a:r>
              <a:rPr lang="en-US" sz="1100" dirty="0">
                <a:solidFill>
                  <a:schemeClr val="tx2"/>
                </a:solidFill>
                <a:latin typeface="+mj-lt"/>
              </a:rPr>
              <a:t>Source: </a:t>
            </a:r>
            <a:r>
              <a:rPr lang="en-US" sz="1100" dirty="0" err="1">
                <a:solidFill>
                  <a:schemeClr val="tx2"/>
                </a:solidFill>
                <a:latin typeface="+mj-lt"/>
              </a:rPr>
              <a:t>Darkhorse</a:t>
            </a:r>
            <a:r>
              <a:rPr lang="en-US" sz="1100" dirty="0">
                <a:solidFill>
                  <a:schemeClr val="tx2"/>
                </a:solidFill>
                <a:latin typeface="+mj-lt"/>
              </a:rPr>
              <a:t> Analytics </a:t>
            </a:r>
          </a:p>
        </p:txBody>
      </p:sp>
      <p:sp>
        <p:nvSpPr>
          <p:cNvPr id="8" name="Title 6">
            <a:extLst>
              <a:ext uri="{FF2B5EF4-FFF2-40B4-BE49-F238E27FC236}">
                <a16:creationId xmlns:a16="http://schemas.microsoft.com/office/drawing/2014/main" id="{260D14F6-6D44-4151-865E-8A89458D4431}"/>
              </a:ext>
            </a:extLst>
          </p:cNvPr>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What’s wrong with this picture? </a:t>
            </a:r>
          </a:p>
        </p:txBody>
      </p:sp>
    </p:spTree>
    <p:extLst>
      <p:ext uri="{BB962C8B-B14F-4D97-AF65-F5344CB8AC3E}">
        <p14:creationId xmlns:p14="http://schemas.microsoft.com/office/powerpoint/2010/main" val="2759701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731" y="6198669"/>
            <a:ext cx="6937680" cy="169277"/>
          </a:xfrm>
          <a:prstGeom prst="rect">
            <a:avLst/>
          </a:prstGeom>
          <a:noFill/>
        </p:spPr>
        <p:txBody>
          <a:bodyPr wrap="square" lIns="0" tIns="0" rIns="0" bIns="0" rtlCol="0">
            <a:spAutoFit/>
          </a:bodyPr>
          <a:lstStyle/>
          <a:p>
            <a:r>
              <a:rPr lang="en-US" sz="1100" dirty="0">
                <a:solidFill>
                  <a:schemeClr val="tx2"/>
                </a:solidFill>
                <a:latin typeface="+mj-lt"/>
              </a:rPr>
              <a:t>Source: Darkhorse Analytics </a:t>
            </a:r>
          </a:p>
        </p:txBody>
      </p:sp>
      <p:pic>
        <p:nvPicPr>
          <p:cNvPr id="2" name="Picture 1"/>
          <p:cNvPicPr>
            <a:picLocks noChangeAspect="1"/>
          </p:cNvPicPr>
          <p:nvPr/>
        </p:nvPicPr>
        <p:blipFill rotWithShape="1">
          <a:blip r:embed="rId3"/>
          <a:srcRect l="32188" t="27710" r="37525" b="26331"/>
          <a:stretch/>
        </p:blipFill>
        <p:spPr>
          <a:xfrm>
            <a:off x="4778479" y="1734625"/>
            <a:ext cx="4260148" cy="3636277"/>
          </a:xfrm>
          <a:prstGeom prst="rect">
            <a:avLst/>
          </a:prstGeom>
        </p:spPr>
      </p:pic>
      <p:pic>
        <p:nvPicPr>
          <p:cNvPr id="3" name="Picture 2"/>
          <p:cNvPicPr>
            <a:picLocks noChangeAspect="1"/>
          </p:cNvPicPr>
          <p:nvPr/>
        </p:nvPicPr>
        <p:blipFill rotWithShape="1">
          <a:blip r:embed="rId4"/>
          <a:srcRect l="33061" t="30506" r="33557" b="28318"/>
          <a:stretch/>
        </p:blipFill>
        <p:spPr>
          <a:xfrm>
            <a:off x="0" y="1947647"/>
            <a:ext cx="4909309" cy="3406178"/>
          </a:xfrm>
          <a:prstGeom prst="rect">
            <a:avLst/>
          </a:prstGeom>
        </p:spPr>
      </p:pic>
      <p:sp>
        <p:nvSpPr>
          <p:cNvPr id="6" name="Title 6">
            <a:extLst>
              <a:ext uri="{FF2B5EF4-FFF2-40B4-BE49-F238E27FC236}">
                <a16:creationId xmlns:a16="http://schemas.microsoft.com/office/drawing/2014/main" id="{36966AA6-A676-4E46-9851-86F9F9F363C4}"/>
              </a:ext>
            </a:extLst>
          </p:cNvPr>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What’s wrong with this picture? </a:t>
            </a:r>
          </a:p>
        </p:txBody>
      </p:sp>
    </p:spTree>
    <p:extLst>
      <p:ext uri="{BB962C8B-B14F-4D97-AF65-F5344CB8AC3E}">
        <p14:creationId xmlns:p14="http://schemas.microsoft.com/office/powerpoint/2010/main" val="409895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What’s wrong with this picture? </a:t>
            </a:r>
          </a:p>
        </p:txBody>
      </p:sp>
      <p:sp>
        <p:nvSpPr>
          <p:cNvPr id="7" name="TextBox 6"/>
          <p:cNvSpPr txBox="1"/>
          <p:nvPr/>
        </p:nvSpPr>
        <p:spPr>
          <a:xfrm>
            <a:off x="457731" y="6198669"/>
            <a:ext cx="6937680" cy="169277"/>
          </a:xfrm>
          <a:prstGeom prst="rect">
            <a:avLst/>
          </a:prstGeom>
          <a:noFill/>
        </p:spPr>
        <p:txBody>
          <a:bodyPr wrap="square" lIns="0" tIns="0" rIns="0" bIns="0" rtlCol="0">
            <a:spAutoFit/>
          </a:bodyPr>
          <a:lstStyle/>
          <a:p>
            <a:r>
              <a:rPr lang="en-US" sz="1100" dirty="0">
                <a:solidFill>
                  <a:schemeClr val="tx2"/>
                </a:solidFill>
                <a:latin typeface="+mj-lt"/>
              </a:rPr>
              <a:t>Source: </a:t>
            </a:r>
            <a:r>
              <a:rPr lang="en-US" sz="1100" dirty="0" err="1">
                <a:solidFill>
                  <a:schemeClr val="tx2"/>
                </a:solidFill>
                <a:latin typeface="+mj-lt"/>
              </a:rPr>
              <a:t>Darkhorse</a:t>
            </a:r>
            <a:r>
              <a:rPr lang="en-US" sz="1100" dirty="0">
                <a:solidFill>
                  <a:schemeClr val="tx2"/>
                </a:solidFill>
                <a:latin typeface="+mj-lt"/>
              </a:rPr>
              <a:t> Analytics </a:t>
            </a:r>
          </a:p>
        </p:txBody>
      </p:sp>
      <p:pic>
        <p:nvPicPr>
          <p:cNvPr id="3" name="Picture 2">
            <a:extLst>
              <a:ext uri="{FF2B5EF4-FFF2-40B4-BE49-F238E27FC236}">
                <a16:creationId xmlns:a16="http://schemas.microsoft.com/office/drawing/2014/main" id="{566295C6-0D2B-4E0E-87AA-256D970B4114}"/>
              </a:ext>
            </a:extLst>
          </p:cNvPr>
          <p:cNvPicPr>
            <a:picLocks noChangeAspect="1"/>
          </p:cNvPicPr>
          <p:nvPr/>
        </p:nvPicPr>
        <p:blipFill rotWithShape="1">
          <a:blip r:embed="rId3"/>
          <a:srcRect l="48732" t="47302" r="31902" b="24720"/>
          <a:stretch/>
        </p:blipFill>
        <p:spPr>
          <a:xfrm>
            <a:off x="1827873" y="1946252"/>
            <a:ext cx="5620216" cy="3779846"/>
          </a:xfrm>
          <a:prstGeom prst="rect">
            <a:avLst/>
          </a:prstGeom>
        </p:spPr>
      </p:pic>
    </p:spTree>
    <p:extLst>
      <p:ext uri="{BB962C8B-B14F-4D97-AF65-F5344CB8AC3E}">
        <p14:creationId xmlns:p14="http://schemas.microsoft.com/office/powerpoint/2010/main" val="4032607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What’s wrong with this picture? </a:t>
            </a:r>
          </a:p>
        </p:txBody>
      </p:sp>
      <p:sp>
        <p:nvSpPr>
          <p:cNvPr id="7" name="TextBox 6"/>
          <p:cNvSpPr txBox="1"/>
          <p:nvPr/>
        </p:nvSpPr>
        <p:spPr>
          <a:xfrm>
            <a:off x="457731" y="6198669"/>
            <a:ext cx="6937680" cy="169277"/>
          </a:xfrm>
          <a:prstGeom prst="rect">
            <a:avLst/>
          </a:prstGeom>
          <a:noFill/>
        </p:spPr>
        <p:txBody>
          <a:bodyPr wrap="square" lIns="0" tIns="0" rIns="0" bIns="0" rtlCol="0">
            <a:spAutoFit/>
          </a:bodyPr>
          <a:lstStyle/>
          <a:p>
            <a:r>
              <a:rPr lang="en-US" sz="1100" dirty="0">
                <a:solidFill>
                  <a:schemeClr val="tx2"/>
                </a:solidFill>
                <a:latin typeface="+mj-lt"/>
              </a:rPr>
              <a:t>Source: </a:t>
            </a:r>
            <a:r>
              <a:rPr lang="en-US" sz="1100" dirty="0" err="1">
                <a:solidFill>
                  <a:schemeClr val="tx2"/>
                </a:solidFill>
                <a:latin typeface="+mj-lt"/>
              </a:rPr>
              <a:t>Darkhorse</a:t>
            </a:r>
            <a:r>
              <a:rPr lang="en-US" sz="1100" dirty="0">
                <a:solidFill>
                  <a:schemeClr val="tx2"/>
                </a:solidFill>
                <a:latin typeface="+mj-lt"/>
              </a:rPr>
              <a:t> Analytics </a:t>
            </a:r>
          </a:p>
        </p:txBody>
      </p:sp>
      <p:pic>
        <p:nvPicPr>
          <p:cNvPr id="4" name="Picture 3" descr="Text&#10;&#10;Description automatically generated">
            <a:extLst>
              <a:ext uri="{FF2B5EF4-FFF2-40B4-BE49-F238E27FC236}">
                <a16:creationId xmlns:a16="http://schemas.microsoft.com/office/drawing/2014/main" id="{AFFB8F03-26FE-477A-A12B-E18F51962028}"/>
              </a:ext>
            </a:extLst>
          </p:cNvPr>
          <p:cNvPicPr>
            <a:picLocks noChangeAspect="1"/>
          </p:cNvPicPr>
          <p:nvPr/>
        </p:nvPicPr>
        <p:blipFill>
          <a:blip r:embed="rId3"/>
          <a:stretch>
            <a:fillRect/>
          </a:stretch>
        </p:blipFill>
        <p:spPr>
          <a:xfrm>
            <a:off x="1338145" y="1260386"/>
            <a:ext cx="6213460" cy="4660095"/>
          </a:xfrm>
          <a:prstGeom prst="rect">
            <a:avLst/>
          </a:prstGeom>
        </p:spPr>
      </p:pic>
    </p:spTree>
    <p:extLst>
      <p:ext uri="{BB962C8B-B14F-4D97-AF65-F5344CB8AC3E}">
        <p14:creationId xmlns:p14="http://schemas.microsoft.com/office/powerpoint/2010/main" val="366784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What’s wrong with this picture? </a:t>
            </a:r>
          </a:p>
        </p:txBody>
      </p:sp>
      <p:sp>
        <p:nvSpPr>
          <p:cNvPr id="7" name="TextBox 6"/>
          <p:cNvSpPr txBox="1"/>
          <p:nvPr/>
        </p:nvSpPr>
        <p:spPr>
          <a:xfrm>
            <a:off x="457731" y="6198669"/>
            <a:ext cx="6937680" cy="169277"/>
          </a:xfrm>
          <a:prstGeom prst="rect">
            <a:avLst/>
          </a:prstGeom>
          <a:noFill/>
        </p:spPr>
        <p:txBody>
          <a:bodyPr wrap="square" lIns="0" tIns="0" rIns="0" bIns="0" rtlCol="0">
            <a:spAutoFit/>
          </a:bodyPr>
          <a:lstStyle/>
          <a:p>
            <a:r>
              <a:rPr lang="en-US" sz="1100" dirty="0">
                <a:solidFill>
                  <a:schemeClr val="tx2"/>
                </a:solidFill>
                <a:latin typeface="+mj-lt"/>
              </a:rPr>
              <a:t>Source: </a:t>
            </a:r>
            <a:r>
              <a:rPr lang="en-US" sz="1100" dirty="0" err="1">
                <a:solidFill>
                  <a:schemeClr val="tx2"/>
                </a:solidFill>
                <a:latin typeface="+mj-lt"/>
              </a:rPr>
              <a:t>Darkhorse</a:t>
            </a:r>
            <a:r>
              <a:rPr lang="en-US" sz="1100" dirty="0">
                <a:solidFill>
                  <a:schemeClr val="tx2"/>
                </a:solidFill>
                <a:latin typeface="+mj-lt"/>
              </a:rPr>
              <a:t> Analytics </a:t>
            </a:r>
          </a:p>
        </p:txBody>
      </p:sp>
      <p:pic>
        <p:nvPicPr>
          <p:cNvPr id="3" name="Picture 2">
            <a:extLst>
              <a:ext uri="{FF2B5EF4-FFF2-40B4-BE49-F238E27FC236}">
                <a16:creationId xmlns:a16="http://schemas.microsoft.com/office/drawing/2014/main" id="{566295C6-0D2B-4E0E-87AA-256D970B4114}"/>
              </a:ext>
            </a:extLst>
          </p:cNvPr>
          <p:cNvPicPr>
            <a:picLocks noChangeAspect="1"/>
          </p:cNvPicPr>
          <p:nvPr/>
        </p:nvPicPr>
        <p:blipFill rotWithShape="1">
          <a:blip r:embed="rId3"/>
          <a:srcRect l="48732" t="47302" r="31902" b="24720"/>
          <a:stretch/>
        </p:blipFill>
        <p:spPr>
          <a:xfrm>
            <a:off x="408666" y="1851319"/>
            <a:ext cx="3320151" cy="2232950"/>
          </a:xfrm>
          <a:prstGeom prst="rect">
            <a:avLst/>
          </a:prstGeom>
        </p:spPr>
      </p:pic>
      <p:pic>
        <p:nvPicPr>
          <p:cNvPr id="6" name="Picture 5">
            <a:extLst>
              <a:ext uri="{FF2B5EF4-FFF2-40B4-BE49-F238E27FC236}">
                <a16:creationId xmlns:a16="http://schemas.microsoft.com/office/drawing/2014/main" id="{109863AF-A3E6-4CC3-9EC8-F50F063AF79B}"/>
              </a:ext>
            </a:extLst>
          </p:cNvPr>
          <p:cNvPicPr>
            <a:picLocks noChangeAspect="1"/>
          </p:cNvPicPr>
          <p:nvPr/>
        </p:nvPicPr>
        <p:blipFill rotWithShape="1">
          <a:blip r:embed="rId4"/>
          <a:srcRect l="32188" t="27710" r="57395" b="63094"/>
          <a:stretch/>
        </p:blipFill>
        <p:spPr>
          <a:xfrm>
            <a:off x="4939056" y="975222"/>
            <a:ext cx="1465279" cy="727564"/>
          </a:xfrm>
          <a:prstGeom prst="rect">
            <a:avLst/>
          </a:prstGeom>
        </p:spPr>
      </p:pic>
      <p:pic>
        <p:nvPicPr>
          <p:cNvPr id="8" name="Picture 7">
            <a:extLst>
              <a:ext uri="{FF2B5EF4-FFF2-40B4-BE49-F238E27FC236}">
                <a16:creationId xmlns:a16="http://schemas.microsoft.com/office/drawing/2014/main" id="{BA5E66D0-7430-4ADF-B814-41A1B11D5E66}"/>
              </a:ext>
            </a:extLst>
          </p:cNvPr>
          <p:cNvPicPr>
            <a:picLocks noChangeAspect="1"/>
          </p:cNvPicPr>
          <p:nvPr/>
        </p:nvPicPr>
        <p:blipFill rotWithShape="1">
          <a:blip r:embed="rId5"/>
          <a:srcRect l="33061" t="30506" r="56354" b="64568"/>
          <a:stretch/>
        </p:blipFill>
        <p:spPr>
          <a:xfrm>
            <a:off x="312235" y="1207472"/>
            <a:ext cx="1556710" cy="407491"/>
          </a:xfrm>
          <a:prstGeom prst="rect">
            <a:avLst/>
          </a:prstGeom>
        </p:spPr>
      </p:pic>
      <p:pic>
        <p:nvPicPr>
          <p:cNvPr id="4" name="Picture 3">
            <a:extLst>
              <a:ext uri="{FF2B5EF4-FFF2-40B4-BE49-F238E27FC236}">
                <a16:creationId xmlns:a16="http://schemas.microsoft.com/office/drawing/2014/main" id="{62FCA316-EC7C-4153-B869-475CD94A89F5}"/>
              </a:ext>
            </a:extLst>
          </p:cNvPr>
          <p:cNvPicPr>
            <a:picLocks noChangeAspect="1"/>
          </p:cNvPicPr>
          <p:nvPr/>
        </p:nvPicPr>
        <p:blipFill rotWithShape="1">
          <a:blip r:embed="rId6"/>
          <a:srcRect l="50488" t="41015" r="35463" b="36351"/>
          <a:stretch/>
        </p:blipFill>
        <p:spPr>
          <a:xfrm>
            <a:off x="5035269" y="1705247"/>
            <a:ext cx="3172028" cy="2379022"/>
          </a:xfrm>
          <a:prstGeom prst="rect">
            <a:avLst/>
          </a:prstGeom>
        </p:spPr>
      </p:pic>
      <p:pic>
        <p:nvPicPr>
          <p:cNvPr id="10" name="Picture 9">
            <a:extLst>
              <a:ext uri="{FF2B5EF4-FFF2-40B4-BE49-F238E27FC236}">
                <a16:creationId xmlns:a16="http://schemas.microsoft.com/office/drawing/2014/main" id="{7A016845-CB3A-49AB-84FE-622538DB8116}"/>
              </a:ext>
            </a:extLst>
          </p:cNvPr>
          <p:cNvPicPr>
            <a:picLocks noChangeAspect="1"/>
          </p:cNvPicPr>
          <p:nvPr/>
        </p:nvPicPr>
        <p:blipFill rotWithShape="1">
          <a:blip r:embed="rId7"/>
          <a:srcRect l="50569" t="41092" r="37075" b="37608"/>
          <a:stretch/>
        </p:blipFill>
        <p:spPr>
          <a:xfrm>
            <a:off x="5125098" y="4367411"/>
            <a:ext cx="2785038" cy="2234954"/>
          </a:xfrm>
          <a:prstGeom prst="rect">
            <a:avLst/>
          </a:prstGeom>
        </p:spPr>
      </p:pic>
    </p:spTree>
    <p:extLst>
      <p:ext uri="{BB962C8B-B14F-4D97-AF65-F5344CB8AC3E}">
        <p14:creationId xmlns:p14="http://schemas.microsoft.com/office/powerpoint/2010/main" val="3178914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100854" y="2704761"/>
            <a:ext cx="2405296" cy="2946231"/>
          </a:xfrm>
        </p:spPr>
        <p:txBody>
          <a:bodyPr/>
          <a:lstStyle/>
          <a:p>
            <a:r>
              <a:rPr lang="en-US" dirty="0"/>
              <a:t>Agenda: </a:t>
            </a:r>
          </a:p>
          <a:p>
            <a:pPr marL="342900" indent="-342900">
              <a:buFont typeface="Arial" panose="020B0604020202020204" pitchFamily="34" charset="0"/>
              <a:buChar char="•"/>
            </a:pPr>
            <a:r>
              <a:rPr lang="en-US" sz="1500" dirty="0">
                <a:solidFill>
                  <a:schemeClr val="accent4"/>
                </a:solidFill>
                <a:latin typeface="+mn-lt"/>
              </a:rPr>
              <a:t>Introduction to data visualization</a:t>
            </a:r>
          </a:p>
          <a:p>
            <a:pPr marL="342900" indent="-342900">
              <a:buFont typeface="Arial" panose="020B0604020202020204" pitchFamily="34" charset="0"/>
              <a:buChar char="•"/>
            </a:pPr>
            <a:r>
              <a:rPr lang="en-US" sz="1500" b="1" dirty="0">
                <a:solidFill>
                  <a:schemeClr val="accent4"/>
                </a:solidFill>
                <a:latin typeface="+mn-lt"/>
              </a:rPr>
              <a:t>5 principles for better visualizations</a:t>
            </a:r>
          </a:p>
          <a:p>
            <a:pPr marL="342900" indent="-342900">
              <a:buFont typeface="Arial" panose="020B0604020202020204" pitchFamily="34" charset="0"/>
              <a:buChar char="•"/>
            </a:pPr>
            <a:r>
              <a:rPr lang="en-US" sz="1500" dirty="0">
                <a:solidFill>
                  <a:schemeClr val="accent4"/>
                </a:solidFill>
                <a:latin typeface="+mn-lt"/>
              </a:rPr>
              <a:t>How to utilize different types of visualizations </a:t>
            </a:r>
          </a:p>
          <a:p>
            <a:pPr marL="342900" indent="-342900">
              <a:buFont typeface="Arial" panose="020B0604020202020204" pitchFamily="34" charset="0"/>
              <a:buChar char="•"/>
            </a:pPr>
            <a:r>
              <a:rPr lang="en-US" sz="1500" dirty="0">
                <a:solidFill>
                  <a:schemeClr val="accent4"/>
                </a:solidFill>
                <a:latin typeface="+mn-lt"/>
              </a:rPr>
              <a:t>Demonstration in Excel </a:t>
            </a:r>
          </a:p>
          <a:p>
            <a:pPr marL="342900" indent="-342900">
              <a:buFont typeface="Arial" panose="020B0604020202020204" pitchFamily="34" charset="0"/>
              <a:buChar char="•"/>
            </a:pPr>
            <a:r>
              <a:rPr lang="en-US" sz="1500" dirty="0">
                <a:solidFill>
                  <a:schemeClr val="accent4"/>
                </a:solidFill>
                <a:latin typeface="+mn-lt"/>
              </a:rPr>
              <a:t>Resources for learning more about data visualization </a:t>
            </a:r>
          </a:p>
          <a:p>
            <a:endParaRPr lang="en-US" dirty="0"/>
          </a:p>
        </p:txBody>
      </p:sp>
      <p:sp>
        <p:nvSpPr>
          <p:cNvPr id="4" name="Text Placeholder 3"/>
          <p:cNvSpPr>
            <a:spLocks noGrp="1"/>
          </p:cNvSpPr>
          <p:nvPr>
            <p:ph type="body" sz="quarter" idx="11"/>
          </p:nvPr>
        </p:nvSpPr>
        <p:spPr>
          <a:xfrm>
            <a:off x="363894" y="2256892"/>
            <a:ext cx="5122506" cy="2946231"/>
          </a:xfrm>
        </p:spPr>
        <p:txBody>
          <a:bodyPr/>
          <a:lstStyle/>
          <a:p>
            <a:r>
              <a:rPr lang="en-US" sz="6000" dirty="0"/>
              <a:t>5 principles for better visualizations</a:t>
            </a:r>
          </a:p>
          <a:p>
            <a:endParaRPr lang="en-US" sz="6000" dirty="0"/>
          </a:p>
        </p:txBody>
      </p:sp>
    </p:spTree>
    <p:extLst>
      <p:ext uri="{BB962C8B-B14F-4D97-AF65-F5344CB8AC3E}">
        <p14:creationId xmlns:p14="http://schemas.microsoft.com/office/powerpoint/2010/main" val="1774557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Differentiating indicators of data culture types </a:t>
            </a:r>
          </a:p>
        </p:txBody>
      </p:sp>
      <p:sp>
        <p:nvSpPr>
          <p:cNvPr id="3" name="Content Placeholder 2"/>
          <p:cNvSpPr>
            <a:spLocks noGrp="1"/>
          </p:cNvSpPr>
          <p:nvPr>
            <p:ph idx="1"/>
          </p:nvPr>
        </p:nvSpPr>
        <p:spPr>
          <a:xfrm>
            <a:off x="457731" y="1290416"/>
            <a:ext cx="8122247" cy="5108796"/>
          </a:xfrm>
        </p:spPr>
        <p:txBody>
          <a:bodyPr>
            <a:normAutofit/>
          </a:bodyPr>
          <a:lstStyle/>
          <a:p>
            <a:pPr marL="342900" lvl="1" indent="-342900">
              <a:buFont typeface="+mj-lt"/>
              <a:buAutoNum type="arabicPeriod"/>
            </a:pPr>
            <a:r>
              <a:rPr lang="en-US" sz="1800" i="0" dirty="0">
                <a:solidFill>
                  <a:schemeClr val="accent4"/>
                </a:solidFill>
              </a:rPr>
              <a:t>Show the data </a:t>
            </a:r>
            <a:endParaRPr lang="en-US" sz="1400" i="0" dirty="0">
              <a:solidFill>
                <a:schemeClr val="accent4"/>
              </a:solidFill>
            </a:endParaRP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Reduce the clutter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Integrate the graphics and the text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Avoid the spaghetti chart</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Start with gray</a:t>
            </a:r>
            <a:endParaRPr lang="en-US" sz="1800" dirty="0"/>
          </a:p>
          <a:p>
            <a:pPr lvl="3"/>
            <a:endParaRPr lang="en-US" sz="2000" dirty="0"/>
          </a:p>
        </p:txBody>
      </p:sp>
      <p:sp>
        <p:nvSpPr>
          <p:cNvPr id="5" name="Title 6">
            <a:extLst>
              <a:ext uri="{FF2B5EF4-FFF2-40B4-BE49-F238E27FC236}">
                <a16:creationId xmlns:a16="http://schemas.microsoft.com/office/drawing/2014/main" id="{33F33B13-6E0C-4B2C-B27A-6119FBB86C85}"/>
              </a:ext>
            </a:extLst>
          </p:cNvPr>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5 principles for better visualizations</a:t>
            </a:r>
          </a:p>
        </p:txBody>
      </p:sp>
      <p:sp>
        <p:nvSpPr>
          <p:cNvPr id="6" name="TextBox 5">
            <a:extLst>
              <a:ext uri="{FF2B5EF4-FFF2-40B4-BE49-F238E27FC236}">
                <a16:creationId xmlns:a16="http://schemas.microsoft.com/office/drawing/2014/main" id="{30760832-2136-48A1-BF78-6A308C41D844}"/>
              </a:ext>
            </a:extLst>
          </p:cNvPr>
          <p:cNvSpPr txBox="1"/>
          <p:nvPr/>
        </p:nvSpPr>
        <p:spPr>
          <a:xfrm>
            <a:off x="372382" y="6498931"/>
            <a:ext cx="8122246" cy="338554"/>
          </a:xfrm>
          <a:prstGeom prst="rect">
            <a:avLst/>
          </a:prstGeom>
          <a:noFill/>
        </p:spPr>
        <p:txBody>
          <a:bodyPr wrap="square" lIns="0" tIns="0" rIns="0" bIns="0" rtlCol="0">
            <a:spAutoFit/>
          </a:bodyPr>
          <a:lstStyle/>
          <a:p>
            <a:r>
              <a:rPr lang="en-US" sz="1100" dirty="0" err="1">
                <a:solidFill>
                  <a:schemeClr val="tx2"/>
                </a:solidFill>
                <a:latin typeface="+mj-lt"/>
              </a:rPr>
              <a:t>Schwabish</a:t>
            </a:r>
            <a:r>
              <a:rPr lang="en-US" sz="1100" dirty="0">
                <a:solidFill>
                  <a:schemeClr val="tx2"/>
                </a:solidFill>
                <a:latin typeface="+mj-lt"/>
              </a:rPr>
              <a:t>, J. (2020). </a:t>
            </a:r>
            <a:r>
              <a:rPr lang="en-US" sz="1100" i="1" dirty="0">
                <a:solidFill>
                  <a:schemeClr val="tx2"/>
                </a:solidFill>
                <a:latin typeface="+mj-lt"/>
              </a:rPr>
              <a:t>Better data visualizations: A guide for scholars, researchers, and wonks. </a:t>
            </a:r>
            <a:r>
              <a:rPr lang="en-US" sz="1100" dirty="0">
                <a:solidFill>
                  <a:schemeClr val="tx2"/>
                </a:solidFill>
                <a:latin typeface="+mj-lt"/>
              </a:rPr>
              <a:t>Columbia University Press.</a:t>
            </a:r>
          </a:p>
          <a:p>
            <a:r>
              <a:rPr lang="en-US" sz="1100" dirty="0">
                <a:solidFill>
                  <a:schemeClr val="tx2"/>
                </a:solidFill>
                <a:latin typeface="+mj-lt"/>
              </a:rPr>
              <a:t>.</a:t>
            </a:r>
          </a:p>
        </p:txBody>
      </p:sp>
    </p:spTree>
    <p:extLst>
      <p:ext uri="{BB962C8B-B14F-4D97-AF65-F5344CB8AC3E}">
        <p14:creationId xmlns:p14="http://schemas.microsoft.com/office/powerpoint/2010/main" val="2365528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5791-99FF-4571-B921-6C46C3556EAA}"/>
              </a:ext>
            </a:extLst>
          </p:cNvPr>
          <p:cNvSpPr>
            <a:spLocks noGrp="1"/>
          </p:cNvSpPr>
          <p:nvPr>
            <p:ph type="title"/>
          </p:nvPr>
        </p:nvSpPr>
        <p:spPr/>
        <p:txBody>
          <a:bodyPr/>
          <a:lstStyle/>
          <a:p>
            <a:r>
              <a:rPr lang="en-US" dirty="0"/>
              <a:t>Show the Data</a:t>
            </a:r>
          </a:p>
        </p:txBody>
      </p:sp>
      <p:sp>
        <p:nvSpPr>
          <p:cNvPr id="4" name="Text Placeholder 3">
            <a:extLst>
              <a:ext uri="{FF2B5EF4-FFF2-40B4-BE49-F238E27FC236}">
                <a16:creationId xmlns:a16="http://schemas.microsoft.com/office/drawing/2014/main" id="{EBB31AF0-E722-4EBB-9F06-B5984BCBBC17}"/>
              </a:ext>
            </a:extLst>
          </p:cNvPr>
          <p:cNvSpPr>
            <a:spLocks noGrp="1"/>
          </p:cNvSpPr>
          <p:nvPr>
            <p:ph type="body" idx="10"/>
          </p:nvPr>
        </p:nvSpPr>
        <p:spPr/>
        <p:txBody>
          <a:bodyPr/>
          <a:lstStyle/>
          <a:p>
            <a:r>
              <a:rPr lang="en-US" dirty="0"/>
              <a:t>Not all the data must be shown, but the values important to the argument should be highlighted</a:t>
            </a:r>
          </a:p>
        </p:txBody>
      </p:sp>
      <p:pic>
        <p:nvPicPr>
          <p:cNvPr id="1026" name="Picture 2" descr="Page 31 of 2 FIVE GUIDELINES FOR BETTER DATA VISUALIZATIONS">
            <a:extLst>
              <a:ext uri="{FF2B5EF4-FFF2-40B4-BE49-F238E27FC236}">
                <a16:creationId xmlns:a16="http://schemas.microsoft.com/office/drawing/2014/main" id="{3603B6BB-86CD-4D5E-AFE2-A2281C2038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04" b="58960"/>
          <a:stretch/>
        </p:blipFill>
        <p:spPr bwMode="auto">
          <a:xfrm>
            <a:off x="76201" y="2350677"/>
            <a:ext cx="8911684" cy="33727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ge 31 of 2 FIVE GUIDELINES FOR BETTER DATA VISUALIZATIONS">
            <a:extLst>
              <a:ext uri="{FF2B5EF4-FFF2-40B4-BE49-F238E27FC236}">
                <a16:creationId xmlns:a16="http://schemas.microsoft.com/office/drawing/2014/main" id="{B3DBA25A-1FAE-4847-8065-7135597B2F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04" r="50229" b="63059"/>
          <a:stretch/>
        </p:blipFill>
        <p:spPr bwMode="auto">
          <a:xfrm>
            <a:off x="216865" y="2396026"/>
            <a:ext cx="4435424" cy="290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77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Differentiating indicators of data culture types </a:t>
            </a:r>
          </a:p>
        </p:txBody>
      </p:sp>
      <p:sp>
        <p:nvSpPr>
          <p:cNvPr id="3" name="Content Placeholder 2"/>
          <p:cNvSpPr>
            <a:spLocks noGrp="1"/>
          </p:cNvSpPr>
          <p:nvPr>
            <p:ph idx="1"/>
          </p:nvPr>
        </p:nvSpPr>
        <p:spPr>
          <a:xfrm>
            <a:off x="457731" y="1290416"/>
            <a:ext cx="8122247" cy="5108796"/>
          </a:xfrm>
        </p:spPr>
        <p:txBody>
          <a:bodyPr>
            <a:normAutofit/>
          </a:bodyPr>
          <a:lstStyle/>
          <a:p>
            <a:pPr marL="342900" lvl="1" indent="-342900">
              <a:buFont typeface="+mj-lt"/>
              <a:buAutoNum type="arabicPeriod"/>
            </a:pPr>
            <a:r>
              <a:rPr lang="en-US" sz="1800" i="0" dirty="0">
                <a:solidFill>
                  <a:schemeClr val="bg1">
                    <a:lumMod val="75000"/>
                  </a:schemeClr>
                </a:solidFill>
              </a:rPr>
              <a:t>Show the data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accent4"/>
                </a:solidFill>
              </a:rPr>
              <a:t>Reduce the clutter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Integrate the graphics and the text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Avoid the spaghetti chart</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Start with gray</a:t>
            </a:r>
            <a:endParaRPr lang="en-US" sz="1800" dirty="0"/>
          </a:p>
          <a:p>
            <a:pPr lvl="3"/>
            <a:endParaRPr lang="en-US" sz="2000" dirty="0"/>
          </a:p>
        </p:txBody>
      </p:sp>
      <p:sp>
        <p:nvSpPr>
          <p:cNvPr id="5" name="Title 6">
            <a:extLst>
              <a:ext uri="{FF2B5EF4-FFF2-40B4-BE49-F238E27FC236}">
                <a16:creationId xmlns:a16="http://schemas.microsoft.com/office/drawing/2014/main" id="{33F33B13-6E0C-4B2C-B27A-6119FBB86C85}"/>
              </a:ext>
            </a:extLst>
          </p:cNvPr>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5 principles for better visualizations</a:t>
            </a:r>
          </a:p>
        </p:txBody>
      </p:sp>
      <p:sp>
        <p:nvSpPr>
          <p:cNvPr id="6" name="TextBox 5">
            <a:extLst>
              <a:ext uri="{FF2B5EF4-FFF2-40B4-BE49-F238E27FC236}">
                <a16:creationId xmlns:a16="http://schemas.microsoft.com/office/drawing/2014/main" id="{30760832-2136-48A1-BF78-6A308C41D844}"/>
              </a:ext>
            </a:extLst>
          </p:cNvPr>
          <p:cNvSpPr txBox="1"/>
          <p:nvPr/>
        </p:nvSpPr>
        <p:spPr>
          <a:xfrm>
            <a:off x="372382" y="6498931"/>
            <a:ext cx="8122246" cy="338554"/>
          </a:xfrm>
          <a:prstGeom prst="rect">
            <a:avLst/>
          </a:prstGeom>
          <a:noFill/>
        </p:spPr>
        <p:txBody>
          <a:bodyPr wrap="square" lIns="0" tIns="0" rIns="0" bIns="0" rtlCol="0">
            <a:spAutoFit/>
          </a:bodyPr>
          <a:lstStyle/>
          <a:p>
            <a:r>
              <a:rPr lang="en-US" sz="1100" dirty="0" err="1">
                <a:solidFill>
                  <a:schemeClr val="tx2"/>
                </a:solidFill>
                <a:latin typeface="+mj-lt"/>
              </a:rPr>
              <a:t>Schwabish</a:t>
            </a:r>
            <a:r>
              <a:rPr lang="en-US" sz="1100" dirty="0">
                <a:solidFill>
                  <a:schemeClr val="tx2"/>
                </a:solidFill>
                <a:latin typeface="+mj-lt"/>
              </a:rPr>
              <a:t>, J. (2020). </a:t>
            </a:r>
            <a:r>
              <a:rPr lang="en-US" sz="1100" i="1" dirty="0">
                <a:solidFill>
                  <a:schemeClr val="tx2"/>
                </a:solidFill>
                <a:latin typeface="+mj-lt"/>
              </a:rPr>
              <a:t>Better data visualizations: A guide for scholars, researchers, and wonks. </a:t>
            </a:r>
            <a:r>
              <a:rPr lang="en-US" sz="1100" dirty="0">
                <a:solidFill>
                  <a:schemeClr val="tx2"/>
                </a:solidFill>
                <a:latin typeface="+mj-lt"/>
              </a:rPr>
              <a:t>Columbia University Press.</a:t>
            </a:r>
          </a:p>
          <a:p>
            <a:r>
              <a:rPr lang="en-US" sz="1100" dirty="0">
                <a:solidFill>
                  <a:schemeClr val="tx2"/>
                </a:solidFill>
                <a:latin typeface="+mj-lt"/>
              </a:rPr>
              <a:t>.</a:t>
            </a:r>
          </a:p>
        </p:txBody>
      </p:sp>
    </p:spTree>
    <p:extLst>
      <p:ext uri="{BB962C8B-B14F-4D97-AF65-F5344CB8AC3E}">
        <p14:creationId xmlns:p14="http://schemas.microsoft.com/office/powerpoint/2010/main" val="76714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3630" y="1905001"/>
            <a:ext cx="8152361" cy="2225262"/>
          </a:xfrm>
        </p:spPr>
        <p:txBody>
          <a:bodyPr/>
          <a:lstStyle/>
          <a:p>
            <a:r>
              <a:rPr lang="en-US" sz="2800" i="1" cap="none" dirty="0"/>
              <a:t>“Raise your hand if your approach to creating a graph goes something like this: You analyze some data, write up the results. Make a graph and drop it into the report, surrounded by text. Label it something benign like ‘Figure 1. Average Earnings, 1990-2020.’ Save it as a PDF. Post it to the world.” </a:t>
            </a:r>
          </a:p>
        </p:txBody>
      </p:sp>
      <p:sp>
        <p:nvSpPr>
          <p:cNvPr id="6" name="Text Placeholder 5"/>
          <p:cNvSpPr>
            <a:spLocks noGrp="1"/>
          </p:cNvSpPr>
          <p:nvPr>
            <p:ph type="body" sz="quarter" idx="14"/>
          </p:nvPr>
        </p:nvSpPr>
        <p:spPr>
          <a:xfrm>
            <a:off x="683581" y="4697890"/>
            <a:ext cx="7776788" cy="1415772"/>
          </a:xfrm>
        </p:spPr>
        <p:txBody>
          <a:bodyPr/>
          <a:lstStyle/>
          <a:p>
            <a:r>
              <a:rPr lang="en-US" dirty="0" err="1"/>
              <a:t>Schwabish</a:t>
            </a:r>
            <a:r>
              <a:rPr lang="en-US" dirty="0"/>
              <a:t>, 2020</a:t>
            </a:r>
          </a:p>
          <a:p>
            <a:pPr lvl="1"/>
            <a:r>
              <a:rPr lang="en-US" dirty="0"/>
              <a:t>Better data visualizations: A guide for scholars, researchers, and wonks</a:t>
            </a:r>
          </a:p>
          <a:p>
            <a:endParaRPr lang="en-US" dirty="0"/>
          </a:p>
        </p:txBody>
      </p:sp>
    </p:spTree>
    <p:extLst>
      <p:ext uri="{BB962C8B-B14F-4D97-AF65-F5344CB8AC3E}">
        <p14:creationId xmlns:p14="http://schemas.microsoft.com/office/powerpoint/2010/main" val="549706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5791-99FF-4571-B921-6C46C3556EAA}"/>
              </a:ext>
            </a:extLst>
          </p:cNvPr>
          <p:cNvSpPr>
            <a:spLocks noGrp="1"/>
          </p:cNvSpPr>
          <p:nvPr>
            <p:ph type="title"/>
          </p:nvPr>
        </p:nvSpPr>
        <p:spPr/>
        <p:txBody>
          <a:bodyPr/>
          <a:lstStyle/>
          <a:p>
            <a:r>
              <a:rPr lang="en-US" dirty="0"/>
              <a:t>Reduce the clutter</a:t>
            </a:r>
          </a:p>
        </p:txBody>
      </p:sp>
      <p:sp>
        <p:nvSpPr>
          <p:cNvPr id="4" name="Text Placeholder 3">
            <a:extLst>
              <a:ext uri="{FF2B5EF4-FFF2-40B4-BE49-F238E27FC236}">
                <a16:creationId xmlns:a16="http://schemas.microsoft.com/office/drawing/2014/main" id="{EBB31AF0-E722-4EBB-9F06-B5984BCBBC17}"/>
              </a:ext>
            </a:extLst>
          </p:cNvPr>
          <p:cNvSpPr>
            <a:spLocks noGrp="1"/>
          </p:cNvSpPr>
          <p:nvPr>
            <p:ph type="body" idx="10"/>
          </p:nvPr>
        </p:nvSpPr>
        <p:spPr/>
        <p:txBody>
          <a:bodyPr/>
          <a:lstStyle/>
          <a:p>
            <a:r>
              <a:rPr lang="en-US" dirty="0"/>
              <a:t>Remove unnecessary visual elements that may distract the reader from the central data such as a heavy tick marks or gridlines, overlapping markers, textured gradients, and too much text. </a:t>
            </a:r>
          </a:p>
        </p:txBody>
      </p:sp>
      <p:pic>
        <p:nvPicPr>
          <p:cNvPr id="2050" name="Picture 2" descr="Page 32 of 2 FIVE GUIDELINES FOR BETTER DATA VISUALIZATIONS">
            <a:extLst>
              <a:ext uri="{FF2B5EF4-FFF2-40B4-BE49-F238E27FC236}">
                <a16:creationId xmlns:a16="http://schemas.microsoft.com/office/drawing/2014/main" id="{AD256155-86E5-442F-9FC2-5C994C54FF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52" t="13267" r="12452" b="44846"/>
          <a:stretch/>
        </p:blipFill>
        <p:spPr bwMode="auto">
          <a:xfrm>
            <a:off x="176720" y="2711977"/>
            <a:ext cx="4032281" cy="28725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 33 of 2 FIVE GUIDELINES FOR BETTER DATA VISUALIZATIONS">
            <a:extLst>
              <a:ext uri="{FF2B5EF4-FFF2-40B4-BE49-F238E27FC236}">
                <a16:creationId xmlns:a16="http://schemas.microsoft.com/office/drawing/2014/main" id="{F0D07E83-FD3B-4460-B5CA-110B5917F1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19" t="12878" r="11366" b="47577"/>
          <a:stretch/>
        </p:blipFill>
        <p:spPr bwMode="auto">
          <a:xfrm>
            <a:off x="4754879" y="2872554"/>
            <a:ext cx="4081347" cy="271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97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Differentiating indicators of data culture types </a:t>
            </a:r>
          </a:p>
        </p:txBody>
      </p:sp>
      <p:sp>
        <p:nvSpPr>
          <p:cNvPr id="3" name="Content Placeholder 2"/>
          <p:cNvSpPr>
            <a:spLocks noGrp="1"/>
          </p:cNvSpPr>
          <p:nvPr>
            <p:ph idx="1"/>
          </p:nvPr>
        </p:nvSpPr>
        <p:spPr>
          <a:xfrm>
            <a:off x="457731" y="1290416"/>
            <a:ext cx="8122247" cy="5108796"/>
          </a:xfrm>
        </p:spPr>
        <p:txBody>
          <a:bodyPr>
            <a:normAutofit/>
          </a:bodyPr>
          <a:lstStyle/>
          <a:p>
            <a:pPr marL="342900" lvl="1" indent="-342900">
              <a:buFont typeface="+mj-lt"/>
              <a:buAutoNum type="arabicPeriod"/>
            </a:pPr>
            <a:r>
              <a:rPr lang="en-US" sz="1800" i="0" dirty="0">
                <a:solidFill>
                  <a:schemeClr val="bg1">
                    <a:lumMod val="75000"/>
                  </a:schemeClr>
                </a:solidFill>
              </a:rPr>
              <a:t>Show the data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Reduce the clutter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accent4"/>
                </a:solidFill>
              </a:rPr>
              <a:t>Integrate the graphics and the text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Avoid the spaghetti chart</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Start with gray</a:t>
            </a:r>
            <a:endParaRPr lang="en-US" sz="1800" dirty="0"/>
          </a:p>
          <a:p>
            <a:pPr lvl="3"/>
            <a:endParaRPr lang="en-US" sz="2000" dirty="0"/>
          </a:p>
        </p:txBody>
      </p:sp>
      <p:sp>
        <p:nvSpPr>
          <p:cNvPr id="5" name="Title 6">
            <a:extLst>
              <a:ext uri="{FF2B5EF4-FFF2-40B4-BE49-F238E27FC236}">
                <a16:creationId xmlns:a16="http://schemas.microsoft.com/office/drawing/2014/main" id="{33F33B13-6E0C-4B2C-B27A-6119FBB86C85}"/>
              </a:ext>
            </a:extLst>
          </p:cNvPr>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5 principles for better visualizations</a:t>
            </a:r>
          </a:p>
        </p:txBody>
      </p:sp>
      <p:sp>
        <p:nvSpPr>
          <p:cNvPr id="6" name="TextBox 5">
            <a:extLst>
              <a:ext uri="{FF2B5EF4-FFF2-40B4-BE49-F238E27FC236}">
                <a16:creationId xmlns:a16="http://schemas.microsoft.com/office/drawing/2014/main" id="{30760832-2136-48A1-BF78-6A308C41D844}"/>
              </a:ext>
            </a:extLst>
          </p:cNvPr>
          <p:cNvSpPr txBox="1"/>
          <p:nvPr/>
        </p:nvSpPr>
        <p:spPr>
          <a:xfrm>
            <a:off x="372382" y="6498931"/>
            <a:ext cx="8122246" cy="338554"/>
          </a:xfrm>
          <a:prstGeom prst="rect">
            <a:avLst/>
          </a:prstGeom>
          <a:noFill/>
        </p:spPr>
        <p:txBody>
          <a:bodyPr wrap="square" lIns="0" tIns="0" rIns="0" bIns="0" rtlCol="0">
            <a:spAutoFit/>
          </a:bodyPr>
          <a:lstStyle/>
          <a:p>
            <a:r>
              <a:rPr lang="en-US" sz="1100" dirty="0" err="1">
                <a:solidFill>
                  <a:schemeClr val="tx2"/>
                </a:solidFill>
                <a:latin typeface="+mj-lt"/>
              </a:rPr>
              <a:t>Schwabish</a:t>
            </a:r>
            <a:r>
              <a:rPr lang="en-US" sz="1100" dirty="0">
                <a:solidFill>
                  <a:schemeClr val="tx2"/>
                </a:solidFill>
                <a:latin typeface="+mj-lt"/>
              </a:rPr>
              <a:t>, J. (2020). </a:t>
            </a:r>
            <a:r>
              <a:rPr lang="en-US" sz="1100" i="1" dirty="0">
                <a:solidFill>
                  <a:schemeClr val="tx2"/>
                </a:solidFill>
                <a:latin typeface="+mj-lt"/>
              </a:rPr>
              <a:t>Better data visualizations: A guide for scholars, researchers, and wonks. </a:t>
            </a:r>
            <a:r>
              <a:rPr lang="en-US" sz="1100" dirty="0">
                <a:solidFill>
                  <a:schemeClr val="tx2"/>
                </a:solidFill>
                <a:latin typeface="+mj-lt"/>
              </a:rPr>
              <a:t>Columbia University Press.</a:t>
            </a:r>
          </a:p>
          <a:p>
            <a:r>
              <a:rPr lang="en-US" sz="1100" dirty="0">
                <a:solidFill>
                  <a:schemeClr val="tx2"/>
                </a:solidFill>
                <a:latin typeface="+mj-lt"/>
              </a:rPr>
              <a:t>.</a:t>
            </a:r>
          </a:p>
        </p:txBody>
      </p:sp>
    </p:spTree>
    <p:extLst>
      <p:ext uri="{BB962C8B-B14F-4D97-AF65-F5344CB8AC3E}">
        <p14:creationId xmlns:p14="http://schemas.microsoft.com/office/powerpoint/2010/main" val="4078194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5791-99FF-4571-B921-6C46C3556EAA}"/>
              </a:ext>
            </a:extLst>
          </p:cNvPr>
          <p:cNvSpPr>
            <a:spLocks noGrp="1"/>
          </p:cNvSpPr>
          <p:nvPr>
            <p:ph type="title"/>
          </p:nvPr>
        </p:nvSpPr>
        <p:spPr/>
        <p:txBody>
          <a:bodyPr/>
          <a:lstStyle/>
          <a:p>
            <a:r>
              <a:rPr lang="en-US" dirty="0"/>
              <a:t>Integrate the graphics and the text </a:t>
            </a:r>
          </a:p>
        </p:txBody>
      </p:sp>
      <p:sp>
        <p:nvSpPr>
          <p:cNvPr id="4" name="Text Placeholder 3">
            <a:extLst>
              <a:ext uri="{FF2B5EF4-FFF2-40B4-BE49-F238E27FC236}">
                <a16:creationId xmlns:a16="http://schemas.microsoft.com/office/drawing/2014/main" id="{EBB31AF0-E722-4EBB-9F06-B5984BCBBC17}"/>
              </a:ext>
            </a:extLst>
          </p:cNvPr>
          <p:cNvSpPr>
            <a:spLocks noGrp="1"/>
          </p:cNvSpPr>
          <p:nvPr>
            <p:ph type="body" idx="10"/>
          </p:nvPr>
        </p:nvSpPr>
        <p:spPr/>
        <p:txBody>
          <a:bodyPr/>
          <a:lstStyle/>
          <a:p>
            <a:r>
              <a:rPr lang="en-US" dirty="0"/>
              <a:t>Remove legends when possible and label data directly</a:t>
            </a:r>
          </a:p>
        </p:txBody>
      </p:sp>
      <p:pic>
        <p:nvPicPr>
          <p:cNvPr id="3074" name="Picture 2" descr="Page 36 of 2 FIVE GUIDELINES FOR BETTER DATA VISUALIZATIONS">
            <a:extLst>
              <a:ext uri="{FF2B5EF4-FFF2-40B4-BE49-F238E27FC236}">
                <a16:creationId xmlns:a16="http://schemas.microsoft.com/office/drawing/2014/main" id="{68FD1550-B934-4411-9D78-D5CB224F73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910" r="49676" b="35938"/>
          <a:stretch/>
        </p:blipFill>
        <p:spPr bwMode="auto">
          <a:xfrm>
            <a:off x="-1" y="2206680"/>
            <a:ext cx="4572001" cy="27043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ge 36 of 2 FIVE GUIDELINES FOR BETTER DATA VISUALIZATIONS">
            <a:extLst>
              <a:ext uri="{FF2B5EF4-FFF2-40B4-BE49-F238E27FC236}">
                <a16:creationId xmlns:a16="http://schemas.microsoft.com/office/drawing/2014/main" id="{5E928F61-0BC3-4FA9-A3B7-37F1E54CA0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15" t="40910" b="35938"/>
          <a:stretch/>
        </p:blipFill>
        <p:spPr bwMode="auto">
          <a:xfrm>
            <a:off x="4629985" y="2206680"/>
            <a:ext cx="4514015" cy="270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1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5791-99FF-4571-B921-6C46C3556EAA}"/>
              </a:ext>
            </a:extLst>
          </p:cNvPr>
          <p:cNvSpPr>
            <a:spLocks noGrp="1"/>
          </p:cNvSpPr>
          <p:nvPr>
            <p:ph type="title"/>
          </p:nvPr>
        </p:nvSpPr>
        <p:spPr/>
        <p:txBody>
          <a:bodyPr/>
          <a:lstStyle/>
          <a:p>
            <a:r>
              <a:rPr lang="en-US" dirty="0"/>
              <a:t>Integrate the graphics and the text </a:t>
            </a:r>
          </a:p>
        </p:txBody>
      </p:sp>
      <p:sp>
        <p:nvSpPr>
          <p:cNvPr id="4" name="Text Placeholder 3">
            <a:extLst>
              <a:ext uri="{FF2B5EF4-FFF2-40B4-BE49-F238E27FC236}">
                <a16:creationId xmlns:a16="http://schemas.microsoft.com/office/drawing/2014/main" id="{EBB31AF0-E722-4EBB-9F06-B5984BCBBC17}"/>
              </a:ext>
            </a:extLst>
          </p:cNvPr>
          <p:cNvSpPr>
            <a:spLocks noGrp="1"/>
          </p:cNvSpPr>
          <p:nvPr>
            <p:ph type="body" idx="10"/>
          </p:nvPr>
        </p:nvSpPr>
        <p:spPr/>
        <p:txBody>
          <a:bodyPr/>
          <a:lstStyle/>
          <a:p>
            <a:r>
              <a:rPr lang="en-US" dirty="0"/>
              <a:t>Write the title like a newspaper headline</a:t>
            </a:r>
          </a:p>
        </p:txBody>
      </p:sp>
      <p:pic>
        <p:nvPicPr>
          <p:cNvPr id="4098" name="Picture 2" descr="Page 37 of 2 FIVE GUIDELINES FOR BETTER DATA VISUALIZATIONS">
            <a:extLst>
              <a:ext uri="{FF2B5EF4-FFF2-40B4-BE49-F238E27FC236}">
                <a16:creationId xmlns:a16="http://schemas.microsoft.com/office/drawing/2014/main" id="{0C5788A8-4FA6-4984-A174-2B9C9F7EF0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48" t="40000" r="11031" b="7903"/>
          <a:stretch/>
        </p:blipFill>
        <p:spPr bwMode="auto">
          <a:xfrm>
            <a:off x="1735130" y="1823517"/>
            <a:ext cx="5406111" cy="4641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656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5791-99FF-4571-B921-6C46C3556EAA}"/>
              </a:ext>
            </a:extLst>
          </p:cNvPr>
          <p:cNvSpPr>
            <a:spLocks noGrp="1"/>
          </p:cNvSpPr>
          <p:nvPr>
            <p:ph type="title"/>
          </p:nvPr>
        </p:nvSpPr>
        <p:spPr/>
        <p:txBody>
          <a:bodyPr/>
          <a:lstStyle/>
          <a:p>
            <a:r>
              <a:rPr lang="en-US" dirty="0"/>
              <a:t>Integrate the graphics and the text </a:t>
            </a:r>
          </a:p>
        </p:txBody>
      </p:sp>
      <p:sp>
        <p:nvSpPr>
          <p:cNvPr id="4" name="Text Placeholder 3">
            <a:extLst>
              <a:ext uri="{FF2B5EF4-FFF2-40B4-BE49-F238E27FC236}">
                <a16:creationId xmlns:a16="http://schemas.microsoft.com/office/drawing/2014/main" id="{EBB31AF0-E722-4EBB-9F06-B5984BCBBC17}"/>
              </a:ext>
            </a:extLst>
          </p:cNvPr>
          <p:cNvSpPr>
            <a:spLocks noGrp="1"/>
          </p:cNvSpPr>
          <p:nvPr>
            <p:ph type="body" idx="10"/>
          </p:nvPr>
        </p:nvSpPr>
        <p:spPr/>
        <p:txBody>
          <a:bodyPr/>
          <a:lstStyle/>
          <a:p>
            <a:r>
              <a:rPr lang="en-US" dirty="0"/>
              <a:t>Add explainers if necessary </a:t>
            </a:r>
          </a:p>
        </p:txBody>
      </p:sp>
      <p:pic>
        <p:nvPicPr>
          <p:cNvPr id="5122" name="Picture 2" descr="Page 39 of 2 FIVE GUIDELINES FOR BETTER DATA VISUALIZATIONS">
            <a:extLst>
              <a:ext uri="{FF2B5EF4-FFF2-40B4-BE49-F238E27FC236}">
                <a16:creationId xmlns:a16="http://schemas.microsoft.com/office/drawing/2014/main" id="{C60902EA-49C7-4A7E-B34C-5363AD6EBA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28" r="49776" b="59089"/>
          <a:stretch/>
        </p:blipFill>
        <p:spPr bwMode="auto">
          <a:xfrm>
            <a:off x="0" y="2167796"/>
            <a:ext cx="4464948" cy="32784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ge 39 of 2 FIVE GUIDELINES FOR BETTER DATA VISUALIZATIONS">
            <a:extLst>
              <a:ext uri="{FF2B5EF4-FFF2-40B4-BE49-F238E27FC236}">
                <a16:creationId xmlns:a16="http://schemas.microsoft.com/office/drawing/2014/main" id="{680A476D-F9CD-4829-8536-6B0BA690A0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776" t="12228" b="59089"/>
          <a:stretch/>
        </p:blipFill>
        <p:spPr bwMode="auto">
          <a:xfrm>
            <a:off x="4679052" y="2167796"/>
            <a:ext cx="4464948" cy="327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50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Differentiating indicators of data culture types </a:t>
            </a:r>
          </a:p>
        </p:txBody>
      </p:sp>
      <p:sp>
        <p:nvSpPr>
          <p:cNvPr id="3" name="Content Placeholder 2"/>
          <p:cNvSpPr>
            <a:spLocks noGrp="1"/>
          </p:cNvSpPr>
          <p:nvPr>
            <p:ph idx="1"/>
          </p:nvPr>
        </p:nvSpPr>
        <p:spPr>
          <a:xfrm>
            <a:off x="457731" y="1290416"/>
            <a:ext cx="8122247" cy="5108796"/>
          </a:xfrm>
        </p:spPr>
        <p:txBody>
          <a:bodyPr>
            <a:normAutofit/>
          </a:bodyPr>
          <a:lstStyle/>
          <a:p>
            <a:pPr marL="342900" lvl="1" indent="-342900">
              <a:buFont typeface="+mj-lt"/>
              <a:buAutoNum type="arabicPeriod"/>
            </a:pPr>
            <a:r>
              <a:rPr lang="en-US" sz="1800" i="0" dirty="0">
                <a:solidFill>
                  <a:schemeClr val="bg1">
                    <a:lumMod val="75000"/>
                  </a:schemeClr>
                </a:solidFill>
              </a:rPr>
              <a:t>Show the data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Reduce the clutter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Integrate the graphics and the text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accent4"/>
                </a:solidFill>
              </a:rPr>
              <a:t>Avoid the spaghetti chart</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Start with gray</a:t>
            </a:r>
            <a:endParaRPr lang="en-US" sz="1800" dirty="0"/>
          </a:p>
          <a:p>
            <a:pPr lvl="3"/>
            <a:endParaRPr lang="en-US" sz="2000" dirty="0"/>
          </a:p>
        </p:txBody>
      </p:sp>
      <p:sp>
        <p:nvSpPr>
          <p:cNvPr id="5" name="Title 6">
            <a:extLst>
              <a:ext uri="{FF2B5EF4-FFF2-40B4-BE49-F238E27FC236}">
                <a16:creationId xmlns:a16="http://schemas.microsoft.com/office/drawing/2014/main" id="{33F33B13-6E0C-4B2C-B27A-6119FBB86C85}"/>
              </a:ext>
            </a:extLst>
          </p:cNvPr>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5 principles for better visualizations</a:t>
            </a:r>
          </a:p>
        </p:txBody>
      </p:sp>
      <p:sp>
        <p:nvSpPr>
          <p:cNvPr id="6" name="TextBox 5">
            <a:extLst>
              <a:ext uri="{FF2B5EF4-FFF2-40B4-BE49-F238E27FC236}">
                <a16:creationId xmlns:a16="http://schemas.microsoft.com/office/drawing/2014/main" id="{30760832-2136-48A1-BF78-6A308C41D844}"/>
              </a:ext>
            </a:extLst>
          </p:cNvPr>
          <p:cNvSpPr txBox="1"/>
          <p:nvPr/>
        </p:nvSpPr>
        <p:spPr>
          <a:xfrm>
            <a:off x="372382" y="6498931"/>
            <a:ext cx="8122246" cy="338554"/>
          </a:xfrm>
          <a:prstGeom prst="rect">
            <a:avLst/>
          </a:prstGeom>
          <a:noFill/>
        </p:spPr>
        <p:txBody>
          <a:bodyPr wrap="square" lIns="0" tIns="0" rIns="0" bIns="0" rtlCol="0">
            <a:spAutoFit/>
          </a:bodyPr>
          <a:lstStyle/>
          <a:p>
            <a:r>
              <a:rPr lang="en-US" sz="1100" dirty="0" err="1">
                <a:solidFill>
                  <a:schemeClr val="tx2"/>
                </a:solidFill>
                <a:latin typeface="+mj-lt"/>
              </a:rPr>
              <a:t>Schwabish</a:t>
            </a:r>
            <a:r>
              <a:rPr lang="en-US" sz="1100" dirty="0">
                <a:solidFill>
                  <a:schemeClr val="tx2"/>
                </a:solidFill>
                <a:latin typeface="+mj-lt"/>
              </a:rPr>
              <a:t>, J. (2020). </a:t>
            </a:r>
            <a:r>
              <a:rPr lang="en-US" sz="1100" i="1" dirty="0">
                <a:solidFill>
                  <a:schemeClr val="tx2"/>
                </a:solidFill>
                <a:latin typeface="+mj-lt"/>
              </a:rPr>
              <a:t>Better data visualizations: A guide for scholars, researchers, and wonks. </a:t>
            </a:r>
            <a:r>
              <a:rPr lang="en-US" sz="1100" dirty="0">
                <a:solidFill>
                  <a:schemeClr val="tx2"/>
                </a:solidFill>
                <a:latin typeface="+mj-lt"/>
              </a:rPr>
              <a:t>Columbia University Press.</a:t>
            </a:r>
          </a:p>
          <a:p>
            <a:r>
              <a:rPr lang="en-US" sz="1100" dirty="0">
                <a:solidFill>
                  <a:schemeClr val="tx2"/>
                </a:solidFill>
                <a:latin typeface="+mj-lt"/>
              </a:rPr>
              <a:t>.</a:t>
            </a:r>
          </a:p>
        </p:txBody>
      </p:sp>
    </p:spTree>
    <p:extLst>
      <p:ext uri="{BB962C8B-B14F-4D97-AF65-F5344CB8AC3E}">
        <p14:creationId xmlns:p14="http://schemas.microsoft.com/office/powerpoint/2010/main" val="2738087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5791-99FF-4571-B921-6C46C3556EAA}"/>
              </a:ext>
            </a:extLst>
          </p:cNvPr>
          <p:cNvSpPr>
            <a:spLocks noGrp="1"/>
          </p:cNvSpPr>
          <p:nvPr>
            <p:ph type="title"/>
          </p:nvPr>
        </p:nvSpPr>
        <p:spPr/>
        <p:txBody>
          <a:bodyPr/>
          <a:lstStyle/>
          <a:p>
            <a:r>
              <a:rPr lang="en-US" dirty="0"/>
              <a:t>Avoid the spaghetti chart</a:t>
            </a:r>
          </a:p>
        </p:txBody>
      </p:sp>
      <p:sp>
        <p:nvSpPr>
          <p:cNvPr id="4" name="Text Placeholder 3">
            <a:extLst>
              <a:ext uri="{FF2B5EF4-FFF2-40B4-BE49-F238E27FC236}">
                <a16:creationId xmlns:a16="http://schemas.microsoft.com/office/drawing/2014/main" id="{EBB31AF0-E722-4EBB-9F06-B5984BCBBC17}"/>
              </a:ext>
            </a:extLst>
          </p:cNvPr>
          <p:cNvSpPr>
            <a:spLocks noGrp="1"/>
          </p:cNvSpPr>
          <p:nvPr>
            <p:ph type="body" idx="10"/>
          </p:nvPr>
        </p:nvSpPr>
        <p:spPr/>
        <p:txBody>
          <a:bodyPr/>
          <a:lstStyle/>
          <a:p>
            <a:r>
              <a:rPr lang="en-US" dirty="0"/>
              <a:t>Don’t include too much information in a single graph</a:t>
            </a:r>
          </a:p>
        </p:txBody>
      </p:sp>
      <p:pic>
        <p:nvPicPr>
          <p:cNvPr id="7170" name="Picture 2" descr="Page 370 of 13 REDESIGNS">
            <a:extLst>
              <a:ext uri="{FF2B5EF4-FFF2-40B4-BE49-F238E27FC236}">
                <a16:creationId xmlns:a16="http://schemas.microsoft.com/office/drawing/2014/main" id="{B64A6C22-230D-47A4-BF80-EA7701F9EB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80" t="12358" r="16634" b="40878"/>
          <a:stretch/>
        </p:blipFill>
        <p:spPr bwMode="auto">
          <a:xfrm>
            <a:off x="294392" y="2038442"/>
            <a:ext cx="3626377" cy="320709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age 371 of 13 REDESIGNS">
            <a:extLst>
              <a:ext uri="{FF2B5EF4-FFF2-40B4-BE49-F238E27FC236}">
                <a16:creationId xmlns:a16="http://schemas.microsoft.com/office/drawing/2014/main" id="{167F8976-CA0C-408A-8E1B-1D539B7FC9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28" t="53236" r="12202" b="11220"/>
          <a:stretch/>
        </p:blipFill>
        <p:spPr bwMode="auto">
          <a:xfrm>
            <a:off x="4245182" y="2199020"/>
            <a:ext cx="4604426" cy="294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Differentiating indicators of data culture types </a:t>
            </a:r>
          </a:p>
        </p:txBody>
      </p:sp>
      <p:sp>
        <p:nvSpPr>
          <p:cNvPr id="3" name="Content Placeholder 2"/>
          <p:cNvSpPr>
            <a:spLocks noGrp="1"/>
          </p:cNvSpPr>
          <p:nvPr>
            <p:ph idx="1"/>
          </p:nvPr>
        </p:nvSpPr>
        <p:spPr>
          <a:xfrm>
            <a:off x="457731" y="1290416"/>
            <a:ext cx="8122247" cy="5108796"/>
          </a:xfrm>
        </p:spPr>
        <p:txBody>
          <a:bodyPr>
            <a:normAutofit/>
          </a:bodyPr>
          <a:lstStyle/>
          <a:p>
            <a:pPr marL="342900" lvl="1" indent="-342900">
              <a:buFont typeface="+mj-lt"/>
              <a:buAutoNum type="arabicPeriod"/>
            </a:pPr>
            <a:r>
              <a:rPr lang="en-US" sz="1800" i="0" dirty="0">
                <a:solidFill>
                  <a:schemeClr val="bg1">
                    <a:lumMod val="75000"/>
                  </a:schemeClr>
                </a:solidFill>
              </a:rPr>
              <a:t>Show the data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Reduce the clutter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Integrate the graphics and the text </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bg1">
                    <a:lumMod val="75000"/>
                  </a:schemeClr>
                </a:solidFill>
              </a:rPr>
              <a:t>Avoid the spaghetti chart</a:t>
            </a:r>
          </a:p>
          <a:p>
            <a:pPr marL="342900" lvl="1" indent="-342900">
              <a:buFont typeface="+mj-lt"/>
              <a:buAutoNum type="arabicPeriod"/>
            </a:pPr>
            <a:endParaRPr lang="en-US" sz="1800" i="0" dirty="0">
              <a:solidFill>
                <a:schemeClr val="bg1">
                  <a:lumMod val="75000"/>
                </a:schemeClr>
              </a:solidFill>
            </a:endParaRPr>
          </a:p>
          <a:p>
            <a:pPr marL="342900" lvl="1" indent="-342900">
              <a:buFont typeface="+mj-lt"/>
              <a:buAutoNum type="arabicPeriod"/>
            </a:pPr>
            <a:r>
              <a:rPr lang="en-US" sz="1800" i="0" dirty="0">
                <a:solidFill>
                  <a:schemeClr val="accent4"/>
                </a:solidFill>
              </a:rPr>
              <a:t>Start with gray</a:t>
            </a:r>
            <a:endParaRPr lang="en-US" sz="1800" dirty="0">
              <a:solidFill>
                <a:schemeClr val="accent4"/>
              </a:solidFill>
            </a:endParaRPr>
          </a:p>
          <a:p>
            <a:pPr lvl="3"/>
            <a:endParaRPr lang="en-US" sz="2000" dirty="0"/>
          </a:p>
        </p:txBody>
      </p:sp>
      <p:sp>
        <p:nvSpPr>
          <p:cNvPr id="5" name="Title 6">
            <a:extLst>
              <a:ext uri="{FF2B5EF4-FFF2-40B4-BE49-F238E27FC236}">
                <a16:creationId xmlns:a16="http://schemas.microsoft.com/office/drawing/2014/main" id="{33F33B13-6E0C-4B2C-B27A-6119FBB86C85}"/>
              </a:ext>
            </a:extLst>
          </p:cNvPr>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5 principles for better visualizations</a:t>
            </a:r>
          </a:p>
        </p:txBody>
      </p:sp>
      <p:sp>
        <p:nvSpPr>
          <p:cNvPr id="6" name="TextBox 5">
            <a:extLst>
              <a:ext uri="{FF2B5EF4-FFF2-40B4-BE49-F238E27FC236}">
                <a16:creationId xmlns:a16="http://schemas.microsoft.com/office/drawing/2014/main" id="{30760832-2136-48A1-BF78-6A308C41D844}"/>
              </a:ext>
            </a:extLst>
          </p:cNvPr>
          <p:cNvSpPr txBox="1"/>
          <p:nvPr/>
        </p:nvSpPr>
        <p:spPr>
          <a:xfrm>
            <a:off x="372382" y="6498931"/>
            <a:ext cx="8122246" cy="338554"/>
          </a:xfrm>
          <a:prstGeom prst="rect">
            <a:avLst/>
          </a:prstGeom>
          <a:noFill/>
        </p:spPr>
        <p:txBody>
          <a:bodyPr wrap="square" lIns="0" tIns="0" rIns="0" bIns="0" rtlCol="0">
            <a:spAutoFit/>
          </a:bodyPr>
          <a:lstStyle/>
          <a:p>
            <a:r>
              <a:rPr lang="en-US" sz="1100" dirty="0" err="1">
                <a:solidFill>
                  <a:schemeClr val="tx2"/>
                </a:solidFill>
                <a:latin typeface="+mj-lt"/>
              </a:rPr>
              <a:t>Schwabish</a:t>
            </a:r>
            <a:r>
              <a:rPr lang="en-US" sz="1100" dirty="0">
                <a:solidFill>
                  <a:schemeClr val="tx2"/>
                </a:solidFill>
                <a:latin typeface="+mj-lt"/>
              </a:rPr>
              <a:t>, J. (2020). </a:t>
            </a:r>
            <a:r>
              <a:rPr lang="en-US" sz="1100" i="1" dirty="0">
                <a:solidFill>
                  <a:schemeClr val="tx2"/>
                </a:solidFill>
                <a:latin typeface="+mj-lt"/>
              </a:rPr>
              <a:t>Better data visualizations: A guide for scholars, researchers, and wonks. </a:t>
            </a:r>
            <a:r>
              <a:rPr lang="en-US" sz="1100" dirty="0">
                <a:solidFill>
                  <a:schemeClr val="tx2"/>
                </a:solidFill>
                <a:latin typeface="+mj-lt"/>
              </a:rPr>
              <a:t>Columbia University Press.</a:t>
            </a:r>
          </a:p>
          <a:p>
            <a:r>
              <a:rPr lang="en-US" sz="1100" dirty="0">
                <a:solidFill>
                  <a:schemeClr val="tx2"/>
                </a:solidFill>
                <a:latin typeface="+mj-lt"/>
              </a:rPr>
              <a:t>.</a:t>
            </a:r>
          </a:p>
        </p:txBody>
      </p:sp>
    </p:spTree>
    <p:extLst>
      <p:ext uri="{BB962C8B-B14F-4D97-AF65-F5344CB8AC3E}">
        <p14:creationId xmlns:p14="http://schemas.microsoft.com/office/powerpoint/2010/main" val="580211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5791-99FF-4571-B921-6C46C3556EAA}"/>
              </a:ext>
            </a:extLst>
          </p:cNvPr>
          <p:cNvSpPr>
            <a:spLocks noGrp="1"/>
          </p:cNvSpPr>
          <p:nvPr>
            <p:ph type="title"/>
          </p:nvPr>
        </p:nvSpPr>
        <p:spPr/>
        <p:txBody>
          <a:bodyPr/>
          <a:lstStyle/>
          <a:p>
            <a:r>
              <a:rPr lang="en-US" dirty="0"/>
              <a:t>Avoid the spaghetti chart</a:t>
            </a:r>
          </a:p>
        </p:txBody>
      </p:sp>
      <p:sp>
        <p:nvSpPr>
          <p:cNvPr id="4" name="Text Placeholder 3">
            <a:extLst>
              <a:ext uri="{FF2B5EF4-FFF2-40B4-BE49-F238E27FC236}">
                <a16:creationId xmlns:a16="http://schemas.microsoft.com/office/drawing/2014/main" id="{EBB31AF0-E722-4EBB-9F06-B5984BCBBC17}"/>
              </a:ext>
            </a:extLst>
          </p:cNvPr>
          <p:cNvSpPr>
            <a:spLocks noGrp="1"/>
          </p:cNvSpPr>
          <p:nvPr>
            <p:ph type="body" idx="10"/>
          </p:nvPr>
        </p:nvSpPr>
        <p:spPr/>
        <p:txBody>
          <a:bodyPr/>
          <a:lstStyle/>
          <a:p>
            <a:r>
              <a:rPr lang="en-US" dirty="0"/>
              <a:t>Demonstrate a purposeful use of color</a:t>
            </a:r>
          </a:p>
        </p:txBody>
      </p:sp>
      <p:pic>
        <p:nvPicPr>
          <p:cNvPr id="6146" name="Picture 2" descr="Page 45 of 2 FIVE GUIDELINES FOR BETTER DATA VISUALIZATIONS">
            <a:extLst>
              <a:ext uri="{FF2B5EF4-FFF2-40B4-BE49-F238E27FC236}">
                <a16:creationId xmlns:a16="http://schemas.microsoft.com/office/drawing/2014/main" id="{C1B92662-9F74-44A8-B269-723FDD571B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22" r="50000" b="62993"/>
          <a:stretch/>
        </p:blipFill>
        <p:spPr bwMode="auto">
          <a:xfrm>
            <a:off x="0" y="2056284"/>
            <a:ext cx="4222750" cy="26691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ge 45 of 2 FIVE GUIDELINES FOR BETTER DATA VISUALIZATIONS">
            <a:extLst>
              <a:ext uri="{FF2B5EF4-FFF2-40B4-BE49-F238E27FC236}">
                <a16:creationId xmlns:a16="http://schemas.microsoft.com/office/drawing/2014/main" id="{0A50A110-1998-4BA0-912A-084B10A1DA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735" t="39252" b="36618"/>
          <a:stretch/>
        </p:blipFill>
        <p:spPr bwMode="auto">
          <a:xfrm>
            <a:off x="4881110" y="2056284"/>
            <a:ext cx="4245131" cy="261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0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100854" y="2704761"/>
            <a:ext cx="2405296" cy="2946231"/>
          </a:xfrm>
        </p:spPr>
        <p:txBody>
          <a:bodyPr/>
          <a:lstStyle/>
          <a:p>
            <a:r>
              <a:rPr lang="en-US" dirty="0"/>
              <a:t>Agenda: </a:t>
            </a:r>
          </a:p>
          <a:p>
            <a:pPr marL="342900" indent="-342900">
              <a:buFont typeface="Arial" panose="020B0604020202020204" pitchFamily="34" charset="0"/>
              <a:buChar char="•"/>
            </a:pPr>
            <a:r>
              <a:rPr lang="en-US" sz="1500" dirty="0">
                <a:solidFill>
                  <a:schemeClr val="accent4"/>
                </a:solidFill>
                <a:latin typeface="+mn-lt"/>
              </a:rPr>
              <a:t>Introduction to data visualization</a:t>
            </a:r>
          </a:p>
          <a:p>
            <a:pPr marL="342900" indent="-342900">
              <a:buFont typeface="Arial" panose="020B0604020202020204" pitchFamily="34" charset="0"/>
              <a:buChar char="•"/>
            </a:pPr>
            <a:r>
              <a:rPr lang="en-US" sz="1500" dirty="0">
                <a:solidFill>
                  <a:schemeClr val="accent4"/>
                </a:solidFill>
                <a:latin typeface="+mn-lt"/>
              </a:rPr>
              <a:t>5 principles for better visualizations</a:t>
            </a:r>
          </a:p>
          <a:p>
            <a:pPr marL="342900" indent="-342900">
              <a:buFont typeface="Arial" panose="020B0604020202020204" pitchFamily="34" charset="0"/>
              <a:buChar char="•"/>
            </a:pPr>
            <a:r>
              <a:rPr lang="en-US" sz="1500" b="1" dirty="0">
                <a:solidFill>
                  <a:schemeClr val="accent4"/>
                </a:solidFill>
                <a:latin typeface="+mn-lt"/>
              </a:rPr>
              <a:t>How to utilize different types of visualizations </a:t>
            </a:r>
          </a:p>
          <a:p>
            <a:pPr marL="342900" indent="-342900">
              <a:buFont typeface="Arial" panose="020B0604020202020204" pitchFamily="34" charset="0"/>
              <a:buChar char="•"/>
            </a:pPr>
            <a:r>
              <a:rPr lang="en-US" sz="1500" dirty="0">
                <a:solidFill>
                  <a:schemeClr val="accent4"/>
                </a:solidFill>
                <a:latin typeface="+mn-lt"/>
              </a:rPr>
              <a:t>Demonstration in Excel </a:t>
            </a:r>
          </a:p>
          <a:p>
            <a:pPr marL="342900" indent="-342900">
              <a:buFont typeface="Arial" panose="020B0604020202020204" pitchFamily="34" charset="0"/>
              <a:buChar char="•"/>
            </a:pPr>
            <a:r>
              <a:rPr lang="en-US" sz="1500" dirty="0">
                <a:solidFill>
                  <a:schemeClr val="accent4"/>
                </a:solidFill>
                <a:latin typeface="+mn-lt"/>
              </a:rPr>
              <a:t>Resources for learning more about data visualization </a:t>
            </a:r>
          </a:p>
          <a:p>
            <a:endParaRPr lang="en-US" dirty="0"/>
          </a:p>
        </p:txBody>
      </p:sp>
      <p:sp>
        <p:nvSpPr>
          <p:cNvPr id="4" name="Text Placeholder 3"/>
          <p:cNvSpPr>
            <a:spLocks noGrp="1"/>
          </p:cNvSpPr>
          <p:nvPr>
            <p:ph type="body" sz="quarter" idx="11"/>
          </p:nvPr>
        </p:nvSpPr>
        <p:spPr>
          <a:xfrm>
            <a:off x="606626" y="2256892"/>
            <a:ext cx="4879774" cy="2946231"/>
          </a:xfrm>
        </p:spPr>
        <p:txBody>
          <a:bodyPr/>
          <a:lstStyle/>
          <a:p>
            <a:r>
              <a:rPr lang="en-US" sz="6000" dirty="0"/>
              <a:t>How to utilize different types of visualizations </a:t>
            </a:r>
          </a:p>
          <a:p>
            <a:endParaRPr lang="en-US" sz="6000" dirty="0"/>
          </a:p>
        </p:txBody>
      </p:sp>
    </p:spTree>
    <p:extLst>
      <p:ext uri="{BB962C8B-B14F-4D97-AF65-F5344CB8AC3E}">
        <p14:creationId xmlns:p14="http://schemas.microsoft.com/office/powerpoint/2010/main" val="3412583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Introduction to data visualization</a:t>
            </a:r>
          </a:p>
          <a:p>
            <a:pPr marL="342900" indent="-342900">
              <a:buFont typeface="Arial" panose="020B0604020202020204" pitchFamily="34" charset="0"/>
              <a:buChar char="•"/>
            </a:pPr>
            <a:r>
              <a:rPr lang="en-US" dirty="0"/>
              <a:t>5 principles for better visualizations</a:t>
            </a:r>
          </a:p>
          <a:p>
            <a:pPr marL="342900" indent="-342900">
              <a:buFont typeface="Arial" panose="020B0604020202020204" pitchFamily="34" charset="0"/>
              <a:buChar char="•"/>
            </a:pPr>
            <a:r>
              <a:rPr lang="en-US" dirty="0"/>
              <a:t>How to utilize different types of visualizations </a:t>
            </a:r>
          </a:p>
          <a:p>
            <a:pPr marL="571500" marR="0" lvl="2" indent="-228600" algn="l" defTabSz="914400" rtl="0" eaLnBrk="1" fontAlgn="auto" latinLnBrk="0" hangingPunct="1">
              <a:lnSpc>
                <a:spcPct val="120000"/>
              </a:lnSpc>
              <a:spcBef>
                <a:spcPts val="600"/>
              </a:spcBef>
              <a:spcAft>
                <a:spcPts val="600"/>
              </a:spcAft>
              <a:buClrTx/>
              <a:buSzTx/>
              <a:buFontTx/>
              <a:buChar char="‒"/>
              <a:tabLst/>
              <a:defRPr/>
            </a:pPr>
            <a:r>
              <a:rPr lang="en-US" dirty="0"/>
              <a:t>Descriptive statistics </a:t>
            </a:r>
          </a:p>
          <a:p>
            <a:pPr marL="571500" marR="0" lvl="2" indent="-228600" algn="l" defTabSz="914400" rtl="0" eaLnBrk="1" fontAlgn="auto" latinLnBrk="0" hangingPunct="1">
              <a:lnSpc>
                <a:spcPct val="120000"/>
              </a:lnSpc>
              <a:spcBef>
                <a:spcPts val="600"/>
              </a:spcBef>
              <a:spcAft>
                <a:spcPts val="600"/>
              </a:spcAft>
              <a:buClrTx/>
              <a:buSzTx/>
              <a:buFontTx/>
              <a:buChar char="‒"/>
              <a:tabLst/>
              <a:defRPr/>
            </a:pPr>
            <a:r>
              <a:rPr lang="en-US" dirty="0"/>
              <a:t>Survey data </a:t>
            </a:r>
          </a:p>
          <a:p>
            <a:pPr marL="571500" marR="0" lvl="2" indent="-228600" algn="l" defTabSz="914400" rtl="0" eaLnBrk="1" fontAlgn="auto" latinLnBrk="0" hangingPunct="1">
              <a:lnSpc>
                <a:spcPct val="120000"/>
              </a:lnSpc>
              <a:spcBef>
                <a:spcPts val="600"/>
              </a:spcBef>
              <a:spcAft>
                <a:spcPts val="600"/>
              </a:spcAft>
              <a:buClrTx/>
              <a:buSzTx/>
              <a:buFontTx/>
              <a:buChar char="‒"/>
              <a:tabLst/>
              <a:defRPr/>
            </a:pPr>
            <a:r>
              <a:rPr lang="en-US" dirty="0"/>
              <a:t>Regression results </a:t>
            </a:r>
          </a:p>
          <a:p>
            <a:pPr marL="571500" marR="0" lvl="2" indent="-228600" algn="l" defTabSz="914400" rtl="0" eaLnBrk="1" fontAlgn="auto" latinLnBrk="0" hangingPunct="1">
              <a:lnSpc>
                <a:spcPct val="120000"/>
              </a:lnSpc>
              <a:spcBef>
                <a:spcPts val="600"/>
              </a:spcBef>
              <a:spcAft>
                <a:spcPts val="600"/>
              </a:spcAft>
              <a:buClrTx/>
              <a:buSzTx/>
              <a:buFontTx/>
              <a:buChar char="‒"/>
              <a:tabLst/>
              <a:defRPr/>
            </a:pPr>
            <a:r>
              <a:rPr lang="en-US" dirty="0"/>
              <a:t>Qualitative analyses </a:t>
            </a:r>
          </a:p>
          <a:p>
            <a:pPr marL="342900" indent="-342900">
              <a:buFont typeface="Arial" panose="020B0604020202020204" pitchFamily="34" charset="0"/>
              <a:buChar char="•"/>
            </a:pPr>
            <a:r>
              <a:rPr lang="en-US" dirty="0"/>
              <a:t>Demonstration in Excel </a:t>
            </a:r>
          </a:p>
          <a:p>
            <a:pPr marL="342900" indent="-342900">
              <a:buFont typeface="Arial" panose="020B0604020202020204" pitchFamily="34" charset="0"/>
              <a:buChar char="•"/>
            </a:pPr>
            <a:r>
              <a:rPr lang="en-US" dirty="0"/>
              <a:t>Resources for learning more about data visualization </a:t>
            </a:r>
          </a:p>
          <a:p>
            <a:pPr marL="342900" indent="-342900">
              <a:buFont typeface="Arial" panose="020B0604020202020204" pitchFamily="34" charset="0"/>
              <a:buChar char="•"/>
            </a:pPr>
            <a:endParaRPr lang="en-US" dirty="0"/>
          </a:p>
        </p:txBody>
      </p:sp>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Agenda </a:t>
            </a:r>
          </a:p>
        </p:txBody>
      </p:sp>
    </p:spTree>
    <p:extLst>
      <p:ext uri="{BB962C8B-B14F-4D97-AF65-F5344CB8AC3E}">
        <p14:creationId xmlns:p14="http://schemas.microsoft.com/office/powerpoint/2010/main" val="3414124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Descriptive statistics </a:t>
            </a:r>
          </a:p>
        </p:txBody>
      </p:sp>
      <p:pic>
        <p:nvPicPr>
          <p:cNvPr id="2" name="Picture 1">
            <a:extLst>
              <a:ext uri="{FF2B5EF4-FFF2-40B4-BE49-F238E27FC236}">
                <a16:creationId xmlns:a16="http://schemas.microsoft.com/office/drawing/2014/main" id="{AF99194F-4F44-485F-B23F-F2AB53FC7DBF}"/>
              </a:ext>
            </a:extLst>
          </p:cNvPr>
          <p:cNvPicPr>
            <a:picLocks noChangeAspect="1"/>
          </p:cNvPicPr>
          <p:nvPr/>
        </p:nvPicPr>
        <p:blipFill>
          <a:blip r:embed="rId3"/>
          <a:stretch>
            <a:fillRect/>
          </a:stretch>
        </p:blipFill>
        <p:spPr>
          <a:xfrm>
            <a:off x="252548" y="2172940"/>
            <a:ext cx="3973598" cy="2372297"/>
          </a:xfrm>
          <a:prstGeom prst="rect">
            <a:avLst/>
          </a:prstGeom>
        </p:spPr>
      </p:pic>
      <p:sp>
        <p:nvSpPr>
          <p:cNvPr id="8" name="TextBox 7">
            <a:extLst>
              <a:ext uri="{FF2B5EF4-FFF2-40B4-BE49-F238E27FC236}">
                <a16:creationId xmlns:a16="http://schemas.microsoft.com/office/drawing/2014/main" id="{BBECAAF6-B238-4744-BC55-49E4F100233D}"/>
              </a:ext>
            </a:extLst>
          </p:cNvPr>
          <p:cNvSpPr txBox="1"/>
          <p:nvPr/>
        </p:nvSpPr>
        <p:spPr>
          <a:xfrm>
            <a:off x="252548" y="1744051"/>
            <a:ext cx="3973598" cy="169277"/>
          </a:xfrm>
          <a:prstGeom prst="rect">
            <a:avLst/>
          </a:prstGeom>
          <a:noFill/>
        </p:spPr>
        <p:txBody>
          <a:bodyPr wrap="square" lIns="0" tIns="0" rIns="0" bIns="0" rtlCol="0">
            <a:spAutoFit/>
          </a:bodyPr>
          <a:lstStyle/>
          <a:p>
            <a:r>
              <a:rPr lang="en-US" sz="1100" b="1" dirty="0">
                <a:solidFill>
                  <a:schemeClr val="accent1"/>
                </a:solidFill>
                <a:latin typeface="+mj-lt"/>
              </a:rPr>
              <a:t>Typical display</a:t>
            </a:r>
          </a:p>
        </p:txBody>
      </p:sp>
      <p:grpSp>
        <p:nvGrpSpPr>
          <p:cNvPr id="7" name="Group 6">
            <a:extLst>
              <a:ext uri="{FF2B5EF4-FFF2-40B4-BE49-F238E27FC236}">
                <a16:creationId xmlns:a16="http://schemas.microsoft.com/office/drawing/2014/main" id="{BF2E43A1-6F9D-47E0-BE39-AE6CD6D081A2}"/>
              </a:ext>
            </a:extLst>
          </p:cNvPr>
          <p:cNvGrpSpPr/>
          <p:nvPr/>
        </p:nvGrpSpPr>
        <p:grpSpPr>
          <a:xfrm>
            <a:off x="4672120" y="1744050"/>
            <a:ext cx="3973598" cy="2797186"/>
            <a:chOff x="4672120" y="1744050"/>
            <a:chExt cx="3973598" cy="2797186"/>
          </a:xfrm>
        </p:grpSpPr>
        <p:pic>
          <p:nvPicPr>
            <p:cNvPr id="3" name="Picture 2">
              <a:extLst>
                <a:ext uri="{FF2B5EF4-FFF2-40B4-BE49-F238E27FC236}">
                  <a16:creationId xmlns:a16="http://schemas.microsoft.com/office/drawing/2014/main" id="{DAA361D2-22F2-4EA0-AB6C-2A6E2B6D7EED}"/>
                </a:ext>
              </a:extLst>
            </p:cNvPr>
            <p:cNvPicPr>
              <a:picLocks noChangeAspect="1"/>
            </p:cNvPicPr>
            <p:nvPr/>
          </p:nvPicPr>
          <p:blipFill>
            <a:blip r:embed="rId4"/>
            <a:stretch>
              <a:fillRect/>
            </a:stretch>
          </p:blipFill>
          <p:spPr>
            <a:xfrm>
              <a:off x="4678420" y="2172940"/>
              <a:ext cx="3967298" cy="2368296"/>
            </a:xfrm>
            <a:prstGeom prst="rect">
              <a:avLst/>
            </a:prstGeom>
          </p:spPr>
        </p:pic>
        <p:sp>
          <p:nvSpPr>
            <p:cNvPr id="9" name="TextBox 8">
              <a:extLst>
                <a:ext uri="{FF2B5EF4-FFF2-40B4-BE49-F238E27FC236}">
                  <a16:creationId xmlns:a16="http://schemas.microsoft.com/office/drawing/2014/main" id="{C8B847CD-2B77-483E-B403-3642FADB1FB9}"/>
                </a:ext>
              </a:extLst>
            </p:cNvPr>
            <p:cNvSpPr txBox="1"/>
            <p:nvPr/>
          </p:nvSpPr>
          <p:spPr>
            <a:xfrm>
              <a:off x="4672120" y="1744050"/>
              <a:ext cx="3973598" cy="169277"/>
            </a:xfrm>
            <a:prstGeom prst="rect">
              <a:avLst/>
            </a:prstGeom>
            <a:noFill/>
          </p:spPr>
          <p:txBody>
            <a:bodyPr wrap="square" lIns="0" tIns="0" rIns="0" bIns="0" rtlCol="0">
              <a:spAutoFit/>
            </a:bodyPr>
            <a:lstStyle/>
            <a:p>
              <a:r>
                <a:rPr lang="en-US" sz="1100" b="1" dirty="0">
                  <a:solidFill>
                    <a:schemeClr val="accent1"/>
                  </a:solidFill>
                  <a:latin typeface="+mj-lt"/>
                </a:rPr>
                <a:t>A better alternative: dot plot</a:t>
              </a:r>
            </a:p>
          </p:txBody>
        </p:sp>
      </p:grpSp>
    </p:spTree>
    <p:extLst>
      <p:ext uri="{BB962C8B-B14F-4D97-AF65-F5344CB8AC3E}">
        <p14:creationId xmlns:p14="http://schemas.microsoft.com/office/powerpoint/2010/main" val="317544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Descriptive statistics </a:t>
            </a:r>
          </a:p>
        </p:txBody>
      </p:sp>
      <p:sp>
        <p:nvSpPr>
          <p:cNvPr id="8" name="TextBox 7">
            <a:extLst>
              <a:ext uri="{FF2B5EF4-FFF2-40B4-BE49-F238E27FC236}">
                <a16:creationId xmlns:a16="http://schemas.microsoft.com/office/drawing/2014/main" id="{BBECAAF6-B238-4744-BC55-49E4F100233D}"/>
              </a:ext>
            </a:extLst>
          </p:cNvPr>
          <p:cNvSpPr txBox="1"/>
          <p:nvPr/>
        </p:nvSpPr>
        <p:spPr>
          <a:xfrm>
            <a:off x="252548" y="1744051"/>
            <a:ext cx="3973598" cy="169277"/>
          </a:xfrm>
          <a:prstGeom prst="rect">
            <a:avLst/>
          </a:prstGeom>
          <a:noFill/>
        </p:spPr>
        <p:txBody>
          <a:bodyPr wrap="square" lIns="0" tIns="0" rIns="0" bIns="0" rtlCol="0">
            <a:spAutoFit/>
          </a:bodyPr>
          <a:lstStyle/>
          <a:p>
            <a:r>
              <a:rPr lang="en-US" sz="1100" b="1" dirty="0">
                <a:solidFill>
                  <a:schemeClr val="accent1"/>
                </a:solidFill>
                <a:latin typeface="+mj-lt"/>
              </a:rPr>
              <a:t>Typical display</a:t>
            </a:r>
          </a:p>
        </p:txBody>
      </p:sp>
      <p:pic>
        <p:nvPicPr>
          <p:cNvPr id="4" name="Picture 3">
            <a:extLst>
              <a:ext uri="{FF2B5EF4-FFF2-40B4-BE49-F238E27FC236}">
                <a16:creationId xmlns:a16="http://schemas.microsoft.com/office/drawing/2014/main" id="{D39382D7-3274-42A7-B3EA-C062555A59E5}"/>
              </a:ext>
            </a:extLst>
          </p:cNvPr>
          <p:cNvPicPr>
            <a:picLocks noChangeAspect="1"/>
          </p:cNvPicPr>
          <p:nvPr/>
        </p:nvPicPr>
        <p:blipFill>
          <a:blip r:embed="rId3"/>
          <a:stretch>
            <a:fillRect/>
          </a:stretch>
        </p:blipFill>
        <p:spPr>
          <a:xfrm>
            <a:off x="252548" y="2176077"/>
            <a:ext cx="3429405" cy="2377440"/>
          </a:xfrm>
          <a:prstGeom prst="rect">
            <a:avLst/>
          </a:prstGeom>
        </p:spPr>
      </p:pic>
      <p:grpSp>
        <p:nvGrpSpPr>
          <p:cNvPr id="10" name="Group 9">
            <a:extLst>
              <a:ext uri="{FF2B5EF4-FFF2-40B4-BE49-F238E27FC236}">
                <a16:creationId xmlns:a16="http://schemas.microsoft.com/office/drawing/2014/main" id="{EC8D34C1-7509-43BE-A623-E473D1E2DB12}"/>
              </a:ext>
            </a:extLst>
          </p:cNvPr>
          <p:cNvGrpSpPr/>
          <p:nvPr/>
        </p:nvGrpSpPr>
        <p:grpSpPr>
          <a:xfrm>
            <a:off x="4672120" y="1744050"/>
            <a:ext cx="3973598" cy="2809473"/>
            <a:chOff x="4672120" y="1744050"/>
            <a:chExt cx="3973598" cy="2809473"/>
          </a:xfrm>
        </p:grpSpPr>
        <p:sp>
          <p:nvSpPr>
            <p:cNvPr id="9" name="TextBox 8">
              <a:extLst>
                <a:ext uri="{FF2B5EF4-FFF2-40B4-BE49-F238E27FC236}">
                  <a16:creationId xmlns:a16="http://schemas.microsoft.com/office/drawing/2014/main" id="{C8B847CD-2B77-483E-B403-3642FADB1FB9}"/>
                </a:ext>
              </a:extLst>
            </p:cNvPr>
            <p:cNvSpPr txBox="1"/>
            <p:nvPr/>
          </p:nvSpPr>
          <p:spPr>
            <a:xfrm>
              <a:off x="4672120" y="1744050"/>
              <a:ext cx="3973598" cy="169277"/>
            </a:xfrm>
            <a:prstGeom prst="rect">
              <a:avLst/>
            </a:prstGeom>
            <a:noFill/>
          </p:spPr>
          <p:txBody>
            <a:bodyPr wrap="square" lIns="0" tIns="0" rIns="0" bIns="0" rtlCol="0">
              <a:spAutoFit/>
            </a:bodyPr>
            <a:lstStyle/>
            <a:p>
              <a:r>
                <a:rPr lang="en-US" sz="1100" b="1" dirty="0">
                  <a:solidFill>
                    <a:schemeClr val="accent1"/>
                  </a:solidFill>
                  <a:latin typeface="+mj-lt"/>
                </a:rPr>
                <a:t>A better alternative: bubble plot</a:t>
              </a:r>
            </a:p>
          </p:txBody>
        </p:sp>
        <p:pic>
          <p:nvPicPr>
            <p:cNvPr id="6" name="Picture 5">
              <a:extLst>
                <a:ext uri="{FF2B5EF4-FFF2-40B4-BE49-F238E27FC236}">
                  <a16:creationId xmlns:a16="http://schemas.microsoft.com/office/drawing/2014/main" id="{CBC0D324-223C-421F-8D05-0F9440DC8AD1}"/>
                </a:ext>
              </a:extLst>
            </p:cNvPr>
            <p:cNvPicPr>
              <a:picLocks noChangeAspect="1"/>
            </p:cNvPicPr>
            <p:nvPr/>
          </p:nvPicPr>
          <p:blipFill>
            <a:blip r:embed="rId4"/>
            <a:stretch>
              <a:fillRect/>
            </a:stretch>
          </p:blipFill>
          <p:spPr>
            <a:xfrm>
              <a:off x="4672120" y="2176083"/>
              <a:ext cx="3785877" cy="2377440"/>
            </a:xfrm>
            <a:prstGeom prst="rect">
              <a:avLst/>
            </a:prstGeom>
          </p:spPr>
        </p:pic>
      </p:grpSp>
    </p:spTree>
    <p:extLst>
      <p:ext uri="{BB962C8B-B14F-4D97-AF65-F5344CB8AC3E}">
        <p14:creationId xmlns:p14="http://schemas.microsoft.com/office/powerpoint/2010/main" val="354473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Descriptive statistics </a:t>
            </a:r>
          </a:p>
        </p:txBody>
      </p:sp>
      <p:sp>
        <p:nvSpPr>
          <p:cNvPr id="8" name="TextBox 7">
            <a:extLst>
              <a:ext uri="{FF2B5EF4-FFF2-40B4-BE49-F238E27FC236}">
                <a16:creationId xmlns:a16="http://schemas.microsoft.com/office/drawing/2014/main" id="{BBECAAF6-B238-4744-BC55-49E4F100233D}"/>
              </a:ext>
            </a:extLst>
          </p:cNvPr>
          <p:cNvSpPr txBox="1"/>
          <p:nvPr/>
        </p:nvSpPr>
        <p:spPr>
          <a:xfrm>
            <a:off x="252548" y="1744051"/>
            <a:ext cx="3973598" cy="169277"/>
          </a:xfrm>
          <a:prstGeom prst="rect">
            <a:avLst/>
          </a:prstGeom>
          <a:noFill/>
        </p:spPr>
        <p:txBody>
          <a:bodyPr wrap="square" lIns="0" tIns="0" rIns="0" bIns="0" rtlCol="0">
            <a:spAutoFit/>
          </a:bodyPr>
          <a:lstStyle/>
          <a:p>
            <a:r>
              <a:rPr lang="en-US" sz="1100" b="1" dirty="0">
                <a:solidFill>
                  <a:schemeClr val="accent1"/>
                </a:solidFill>
                <a:latin typeface="+mj-lt"/>
              </a:rPr>
              <a:t>Typical display</a:t>
            </a:r>
          </a:p>
        </p:txBody>
      </p:sp>
      <p:pic>
        <p:nvPicPr>
          <p:cNvPr id="2" name="Picture 1">
            <a:extLst>
              <a:ext uri="{FF2B5EF4-FFF2-40B4-BE49-F238E27FC236}">
                <a16:creationId xmlns:a16="http://schemas.microsoft.com/office/drawing/2014/main" id="{A9E65092-B363-4AD0-9135-1FEB4C08C8B5}"/>
              </a:ext>
            </a:extLst>
          </p:cNvPr>
          <p:cNvPicPr>
            <a:picLocks noChangeAspect="1"/>
          </p:cNvPicPr>
          <p:nvPr/>
        </p:nvPicPr>
        <p:blipFill>
          <a:blip r:embed="rId3"/>
          <a:stretch>
            <a:fillRect/>
          </a:stretch>
        </p:blipFill>
        <p:spPr>
          <a:xfrm>
            <a:off x="252548" y="2173379"/>
            <a:ext cx="3724655" cy="2377440"/>
          </a:xfrm>
          <a:prstGeom prst="rect">
            <a:avLst/>
          </a:prstGeom>
        </p:spPr>
      </p:pic>
      <p:grpSp>
        <p:nvGrpSpPr>
          <p:cNvPr id="4" name="Group 3">
            <a:extLst>
              <a:ext uri="{FF2B5EF4-FFF2-40B4-BE49-F238E27FC236}">
                <a16:creationId xmlns:a16="http://schemas.microsoft.com/office/drawing/2014/main" id="{B03D0C69-009C-42F1-B42C-5F38D192ECA7}"/>
              </a:ext>
            </a:extLst>
          </p:cNvPr>
          <p:cNvGrpSpPr/>
          <p:nvPr/>
        </p:nvGrpSpPr>
        <p:grpSpPr>
          <a:xfrm>
            <a:off x="4565127" y="1744050"/>
            <a:ext cx="4187583" cy="3963635"/>
            <a:chOff x="4565127" y="1744050"/>
            <a:chExt cx="4187583" cy="3963635"/>
          </a:xfrm>
        </p:grpSpPr>
        <p:sp>
          <p:nvSpPr>
            <p:cNvPr id="9" name="TextBox 8">
              <a:extLst>
                <a:ext uri="{FF2B5EF4-FFF2-40B4-BE49-F238E27FC236}">
                  <a16:creationId xmlns:a16="http://schemas.microsoft.com/office/drawing/2014/main" id="{C8B847CD-2B77-483E-B403-3642FADB1FB9}"/>
                </a:ext>
              </a:extLst>
            </p:cNvPr>
            <p:cNvSpPr txBox="1"/>
            <p:nvPr/>
          </p:nvSpPr>
          <p:spPr>
            <a:xfrm>
              <a:off x="4672120" y="1744050"/>
              <a:ext cx="3973598" cy="169277"/>
            </a:xfrm>
            <a:prstGeom prst="rect">
              <a:avLst/>
            </a:prstGeom>
            <a:noFill/>
          </p:spPr>
          <p:txBody>
            <a:bodyPr wrap="square" lIns="0" tIns="0" rIns="0" bIns="0" rtlCol="0">
              <a:spAutoFit/>
            </a:bodyPr>
            <a:lstStyle/>
            <a:p>
              <a:r>
                <a:rPr lang="en-US" sz="1100" b="1" dirty="0">
                  <a:solidFill>
                    <a:schemeClr val="accent1"/>
                  </a:solidFill>
                  <a:latin typeface="+mj-lt"/>
                </a:rPr>
                <a:t>A better alternative: slope graph</a:t>
              </a:r>
            </a:p>
          </p:txBody>
        </p:sp>
        <p:pic>
          <p:nvPicPr>
            <p:cNvPr id="3" name="Picture 2">
              <a:extLst>
                <a:ext uri="{FF2B5EF4-FFF2-40B4-BE49-F238E27FC236}">
                  <a16:creationId xmlns:a16="http://schemas.microsoft.com/office/drawing/2014/main" id="{E62A7E85-B356-49DE-A3D6-2AA7315D83F6}"/>
                </a:ext>
              </a:extLst>
            </p:cNvPr>
            <p:cNvPicPr>
              <a:picLocks noChangeAspect="1"/>
            </p:cNvPicPr>
            <p:nvPr/>
          </p:nvPicPr>
          <p:blipFill>
            <a:blip r:embed="rId4"/>
            <a:stretch>
              <a:fillRect/>
            </a:stretch>
          </p:blipFill>
          <p:spPr>
            <a:xfrm>
              <a:off x="4565127" y="2186757"/>
              <a:ext cx="4187583" cy="3520928"/>
            </a:xfrm>
            <a:prstGeom prst="rect">
              <a:avLst/>
            </a:prstGeom>
          </p:spPr>
        </p:pic>
      </p:grpSp>
    </p:spTree>
    <p:extLst>
      <p:ext uri="{BB962C8B-B14F-4D97-AF65-F5344CB8AC3E}">
        <p14:creationId xmlns:p14="http://schemas.microsoft.com/office/powerpoint/2010/main" val="282574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Survey data </a:t>
            </a:r>
          </a:p>
        </p:txBody>
      </p:sp>
      <p:sp>
        <p:nvSpPr>
          <p:cNvPr id="8" name="TextBox 7">
            <a:extLst>
              <a:ext uri="{FF2B5EF4-FFF2-40B4-BE49-F238E27FC236}">
                <a16:creationId xmlns:a16="http://schemas.microsoft.com/office/drawing/2014/main" id="{BBECAAF6-B238-4744-BC55-49E4F100233D}"/>
              </a:ext>
            </a:extLst>
          </p:cNvPr>
          <p:cNvSpPr txBox="1"/>
          <p:nvPr/>
        </p:nvSpPr>
        <p:spPr>
          <a:xfrm>
            <a:off x="252548" y="1744051"/>
            <a:ext cx="3973598" cy="169277"/>
          </a:xfrm>
          <a:prstGeom prst="rect">
            <a:avLst/>
          </a:prstGeom>
          <a:noFill/>
        </p:spPr>
        <p:txBody>
          <a:bodyPr wrap="square" lIns="0" tIns="0" rIns="0" bIns="0" rtlCol="0">
            <a:spAutoFit/>
          </a:bodyPr>
          <a:lstStyle/>
          <a:p>
            <a:r>
              <a:rPr lang="en-US" sz="1100" b="1" dirty="0">
                <a:solidFill>
                  <a:schemeClr val="accent1"/>
                </a:solidFill>
                <a:latin typeface="+mj-lt"/>
              </a:rPr>
              <a:t>Typical display</a:t>
            </a:r>
          </a:p>
        </p:txBody>
      </p:sp>
      <p:pic>
        <p:nvPicPr>
          <p:cNvPr id="2" name="Picture 1">
            <a:extLst>
              <a:ext uri="{FF2B5EF4-FFF2-40B4-BE49-F238E27FC236}">
                <a16:creationId xmlns:a16="http://schemas.microsoft.com/office/drawing/2014/main" id="{ACA901C6-9AC2-4198-8218-7132F300B32A}"/>
              </a:ext>
            </a:extLst>
          </p:cNvPr>
          <p:cNvPicPr>
            <a:picLocks noChangeAspect="1"/>
          </p:cNvPicPr>
          <p:nvPr/>
        </p:nvPicPr>
        <p:blipFill>
          <a:blip r:embed="rId3"/>
          <a:stretch>
            <a:fillRect/>
          </a:stretch>
        </p:blipFill>
        <p:spPr>
          <a:xfrm>
            <a:off x="252548" y="2179939"/>
            <a:ext cx="3719703" cy="2377440"/>
          </a:xfrm>
          <a:prstGeom prst="rect">
            <a:avLst/>
          </a:prstGeom>
        </p:spPr>
      </p:pic>
      <p:grpSp>
        <p:nvGrpSpPr>
          <p:cNvPr id="4" name="Group 3">
            <a:extLst>
              <a:ext uri="{FF2B5EF4-FFF2-40B4-BE49-F238E27FC236}">
                <a16:creationId xmlns:a16="http://schemas.microsoft.com/office/drawing/2014/main" id="{BAA4DDA9-FB3F-4122-985D-1DF37710C798}"/>
              </a:ext>
            </a:extLst>
          </p:cNvPr>
          <p:cNvGrpSpPr/>
          <p:nvPr/>
        </p:nvGrpSpPr>
        <p:grpSpPr>
          <a:xfrm>
            <a:off x="4571075" y="1744050"/>
            <a:ext cx="4370294" cy="2817789"/>
            <a:chOff x="4571075" y="1744050"/>
            <a:chExt cx="4370294" cy="2817789"/>
          </a:xfrm>
        </p:grpSpPr>
        <p:sp>
          <p:nvSpPr>
            <p:cNvPr id="9" name="TextBox 8">
              <a:extLst>
                <a:ext uri="{FF2B5EF4-FFF2-40B4-BE49-F238E27FC236}">
                  <a16:creationId xmlns:a16="http://schemas.microsoft.com/office/drawing/2014/main" id="{C8B847CD-2B77-483E-B403-3642FADB1FB9}"/>
                </a:ext>
              </a:extLst>
            </p:cNvPr>
            <p:cNvSpPr txBox="1"/>
            <p:nvPr/>
          </p:nvSpPr>
          <p:spPr>
            <a:xfrm>
              <a:off x="4672120" y="1744050"/>
              <a:ext cx="3973598" cy="169277"/>
            </a:xfrm>
            <a:prstGeom prst="rect">
              <a:avLst/>
            </a:prstGeom>
            <a:noFill/>
          </p:spPr>
          <p:txBody>
            <a:bodyPr wrap="square" lIns="0" tIns="0" rIns="0" bIns="0" rtlCol="0">
              <a:spAutoFit/>
            </a:bodyPr>
            <a:lstStyle/>
            <a:p>
              <a:r>
                <a:rPr lang="en-US" sz="1100" b="1" dirty="0">
                  <a:solidFill>
                    <a:schemeClr val="accent1"/>
                  </a:solidFill>
                  <a:latin typeface="+mj-lt"/>
                </a:rPr>
                <a:t>A better alternative: diverging stacked bars</a:t>
              </a:r>
            </a:p>
          </p:txBody>
        </p:sp>
        <p:pic>
          <p:nvPicPr>
            <p:cNvPr id="3" name="Picture 2">
              <a:extLst>
                <a:ext uri="{FF2B5EF4-FFF2-40B4-BE49-F238E27FC236}">
                  <a16:creationId xmlns:a16="http://schemas.microsoft.com/office/drawing/2014/main" id="{2A0E03D3-9550-4005-8E7F-2715215E5F84}"/>
                </a:ext>
              </a:extLst>
            </p:cNvPr>
            <p:cNvPicPr>
              <a:picLocks noChangeAspect="1"/>
            </p:cNvPicPr>
            <p:nvPr/>
          </p:nvPicPr>
          <p:blipFill>
            <a:blip r:embed="rId4"/>
            <a:stretch>
              <a:fillRect/>
            </a:stretch>
          </p:blipFill>
          <p:spPr>
            <a:xfrm>
              <a:off x="4571075" y="2184399"/>
              <a:ext cx="4370294" cy="2377440"/>
            </a:xfrm>
            <a:prstGeom prst="rect">
              <a:avLst/>
            </a:prstGeom>
          </p:spPr>
        </p:pic>
      </p:grpSp>
    </p:spTree>
    <p:extLst>
      <p:ext uri="{BB962C8B-B14F-4D97-AF65-F5344CB8AC3E}">
        <p14:creationId xmlns:p14="http://schemas.microsoft.com/office/powerpoint/2010/main" val="114719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Survey data </a:t>
            </a:r>
          </a:p>
        </p:txBody>
      </p:sp>
      <p:sp>
        <p:nvSpPr>
          <p:cNvPr id="8" name="TextBox 7">
            <a:extLst>
              <a:ext uri="{FF2B5EF4-FFF2-40B4-BE49-F238E27FC236}">
                <a16:creationId xmlns:a16="http://schemas.microsoft.com/office/drawing/2014/main" id="{BBECAAF6-B238-4744-BC55-49E4F100233D}"/>
              </a:ext>
            </a:extLst>
          </p:cNvPr>
          <p:cNvSpPr txBox="1"/>
          <p:nvPr/>
        </p:nvSpPr>
        <p:spPr>
          <a:xfrm>
            <a:off x="346218" y="905701"/>
            <a:ext cx="3973598" cy="169277"/>
          </a:xfrm>
          <a:prstGeom prst="rect">
            <a:avLst/>
          </a:prstGeom>
          <a:noFill/>
        </p:spPr>
        <p:txBody>
          <a:bodyPr wrap="square" lIns="0" tIns="0" rIns="0" bIns="0" rtlCol="0">
            <a:spAutoFit/>
          </a:bodyPr>
          <a:lstStyle/>
          <a:p>
            <a:r>
              <a:rPr lang="en-US" sz="1100" b="1" dirty="0">
                <a:solidFill>
                  <a:schemeClr val="accent1"/>
                </a:solidFill>
                <a:latin typeface="+mj-lt"/>
              </a:rPr>
              <a:t>Typical display: Grouped bar chart</a:t>
            </a:r>
          </a:p>
        </p:txBody>
      </p:sp>
      <p:grpSp>
        <p:nvGrpSpPr>
          <p:cNvPr id="6" name="Group 5">
            <a:extLst>
              <a:ext uri="{FF2B5EF4-FFF2-40B4-BE49-F238E27FC236}">
                <a16:creationId xmlns:a16="http://schemas.microsoft.com/office/drawing/2014/main" id="{69AEBA1B-AA4F-406C-8A70-35139991812A}"/>
              </a:ext>
            </a:extLst>
          </p:cNvPr>
          <p:cNvGrpSpPr/>
          <p:nvPr/>
        </p:nvGrpSpPr>
        <p:grpSpPr>
          <a:xfrm>
            <a:off x="297152" y="3700387"/>
            <a:ext cx="5894005" cy="2776246"/>
            <a:chOff x="297152" y="3785132"/>
            <a:chExt cx="5894005" cy="2776246"/>
          </a:xfrm>
        </p:grpSpPr>
        <p:sp>
          <p:nvSpPr>
            <p:cNvPr id="9" name="TextBox 8">
              <a:extLst>
                <a:ext uri="{FF2B5EF4-FFF2-40B4-BE49-F238E27FC236}">
                  <a16:creationId xmlns:a16="http://schemas.microsoft.com/office/drawing/2014/main" id="{C8B847CD-2B77-483E-B403-3642FADB1FB9}"/>
                </a:ext>
              </a:extLst>
            </p:cNvPr>
            <p:cNvSpPr txBox="1"/>
            <p:nvPr/>
          </p:nvSpPr>
          <p:spPr>
            <a:xfrm>
              <a:off x="407893" y="3785132"/>
              <a:ext cx="3973598" cy="169277"/>
            </a:xfrm>
            <a:prstGeom prst="rect">
              <a:avLst/>
            </a:prstGeom>
            <a:noFill/>
          </p:spPr>
          <p:txBody>
            <a:bodyPr wrap="square" lIns="0" tIns="0" rIns="0" bIns="0" rtlCol="0">
              <a:spAutoFit/>
            </a:bodyPr>
            <a:lstStyle/>
            <a:p>
              <a:r>
                <a:rPr lang="en-US" sz="1100" b="1" dirty="0">
                  <a:solidFill>
                    <a:schemeClr val="accent1"/>
                  </a:solidFill>
                  <a:latin typeface="+mj-lt"/>
                </a:rPr>
                <a:t>A better alternative: Small multiples </a:t>
              </a:r>
            </a:p>
          </p:txBody>
        </p:sp>
        <p:pic>
          <p:nvPicPr>
            <p:cNvPr id="8194" name="Picture 2" descr="Six small-multiple bar charts, each with 5 categories.">
              <a:extLst>
                <a:ext uri="{FF2B5EF4-FFF2-40B4-BE49-F238E27FC236}">
                  <a16:creationId xmlns:a16="http://schemas.microsoft.com/office/drawing/2014/main" id="{49EDD69E-9AFF-4A3B-8F10-338F3B6A7D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8" t="23434" r="7579" b="9246"/>
            <a:stretch/>
          </p:blipFill>
          <p:spPr bwMode="auto">
            <a:xfrm>
              <a:off x="297152" y="4036741"/>
              <a:ext cx="5894005" cy="252463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5D815F7-E3A3-4E3E-A11D-AC6B2BED35BB}"/>
              </a:ext>
            </a:extLst>
          </p:cNvPr>
          <p:cNvPicPr>
            <a:picLocks noChangeAspect="1"/>
          </p:cNvPicPr>
          <p:nvPr/>
        </p:nvPicPr>
        <p:blipFill rotWithShape="1">
          <a:blip r:embed="rId4"/>
          <a:srcRect t="14123"/>
          <a:stretch/>
        </p:blipFill>
        <p:spPr>
          <a:xfrm>
            <a:off x="169499" y="1240665"/>
            <a:ext cx="4721366" cy="2286000"/>
          </a:xfrm>
          <a:prstGeom prst="rect">
            <a:avLst/>
          </a:prstGeom>
        </p:spPr>
      </p:pic>
      <p:sp>
        <p:nvSpPr>
          <p:cNvPr id="10" name="TextBox 9">
            <a:extLst>
              <a:ext uri="{FF2B5EF4-FFF2-40B4-BE49-F238E27FC236}">
                <a16:creationId xmlns:a16="http://schemas.microsoft.com/office/drawing/2014/main" id="{B268AE7F-28EB-4F09-9464-4D6CD3C7B45E}"/>
              </a:ext>
            </a:extLst>
          </p:cNvPr>
          <p:cNvSpPr txBox="1"/>
          <p:nvPr/>
        </p:nvSpPr>
        <p:spPr>
          <a:xfrm>
            <a:off x="372382" y="6498931"/>
            <a:ext cx="7562826" cy="169277"/>
          </a:xfrm>
          <a:prstGeom prst="rect">
            <a:avLst/>
          </a:prstGeom>
          <a:noFill/>
        </p:spPr>
        <p:txBody>
          <a:bodyPr wrap="square" lIns="0" tIns="0" rIns="0" bIns="0" rtlCol="0">
            <a:spAutoFit/>
          </a:bodyPr>
          <a:lstStyle/>
          <a:p>
            <a:r>
              <a:rPr lang="en-US" sz="1100" dirty="0">
                <a:solidFill>
                  <a:schemeClr val="tx2"/>
                </a:solidFill>
                <a:latin typeface="+mj-lt"/>
              </a:rPr>
              <a:t>Source: </a:t>
            </a:r>
            <a:r>
              <a:rPr lang="en-US" sz="1100" dirty="0">
                <a:solidFill>
                  <a:schemeClr val="tx2"/>
                </a:solidFill>
                <a:latin typeface="+mj-lt"/>
                <a:hlinkClick r:id="rId5"/>
              </a:rPr>
              <a:t>https://medium.com/nightingale/seven-different-ways-to-display-likert-scale-data-d0c1c9a9ad59</a:t>
            </a:r>
            <a:r>
              <a:rPr lang="en-US" sz="1100" dirty="0">
                <a:solidFill>
                  <a:schemeClr val="tx2"/>
                </a:solidFill>
                <a:latin typeface="+mj-lt"/>
              </a:rPr>
              <a:t> </a:t>
            </a:r>
          </a:p>
        </p:txBody>
      </p:sp>
    </p:spTree>
    <p:extLst>
      <p:ext uri="{BB962C8B-B14F-4D97-AF65-F5344CB8AC3E}">
        <p14:creationId xmlns:p14="http://schemas.microsoft.com/office/powerpoint/2010/main" val="12300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Survey data </a:t>
            </a:r>
          </a:p>
        </p:txBody>
      </p:sp>
      <p:pic>
        <p:nvPicPr>
          <p:cNvPr id="1026" name="Picture 2" descr="verbatims 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61" y="1225769"/>
            <a:ext cx="8381227" cy="47493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751D6A-CEA6-4022-A1AD-CDB27566EE63}"/>
              </a:ext>
            </a:extLst>
          </p:cNvPr>
          <p:cNvSpPr txBox="1"/>
          <p:nvPr/>
        </p:nvSpPr>
        <p:spPr>
          <a:xfrm>
            <a:off x="457731" y="982198"/>
            <a:ext cx="3973598" cy="169277"/>
          </a:xfrm>
          <a:prstGeom prst="rect">
            <a:avLst/>
          </a:prstGeom>
          <a:noFill/>
        </p:spPr>
        <p:txBody>
          <a:bodyPr wrap="square" lIns="0" tIns="0" rIns="0" bIns="0" rtlCol="0">
            <a:spAutoFit/>
          </a:bodyPr>
          <a:lstStyle/>
          <a:p>
            <a:r>
              <a:rPr lang="en-US" sz="1100" b="1" dirty="0">
                <a:solidFill>
                  <a:schemeClr val="accent1"/>
                </a:solidFill>
                <a:latin typeface="+mj-lt"/>
              </a:rPr>
              <a:t>Typical display</a:t>
            </a:r>
          </a:p>
        </p:txBody>
      </p:sp>
      <p:sp>
        <p:nvSpPr>
          <p:cNvPr id="6" name="TextBox 5">
            <a:extLst>
              <a:ext uri="{FF2B5EF4-FFF2-40B4-BE49-F238E27FC236}">
                <a16:creationId xmlns:a16="http://schemas.microsoft.com/office/drawing/2014/main" id="{76FE5F79-497B-41A4-99AF-5D800CE98702}"/>
              </a:ext>
            </a:extLst>
          </p:cNvPr>
          <p:cNvSpPr txBox="1"/>
          <p:nvPr/>
        </p:nvSpPr>
        <p:spPr>
          <a:xfrm>
            <a:off x="372382" y="6498931"/>
            <a:ext cx="7562826" cy="169277"/>
          </a:xfrm>
          <a:prstGeom prst="rect">
            <a:avLst/>
          </a:prstGeom>
          <a:noFill/>
        </p:spPr>
        <p:txBody>
          <a:bodyPr wrap="square" lIns="0" tIns="0" rIns="0" bIns="0" rtlCol="0">
            <a:spAutoFit/>
          </a:bodyPr>
          <a:lstStyle/>
          <a:p>
            <a:r>
              <a:rPr lang="fr-FR" sz="1100" dirty="0">
                <a:solidFill>
                  <a:schemeClr val="tx2"/>
                </a:solidFill>
                <a:latin typeface="+mj-lt"/>
              </a:rPr>
              <a:t>Source: </a:t>
            </a:r>
            <a:r>
              <a:rPr lang="fr-FR" sz="1100" dirty="0">
                <a:solidFill>
                  <a:schemeClr val="tx2"/>
                </a:solidFill>
                <a:latin typeface="+mj-lt"/>
                <a:hlinkClick r:id="rId4"/>
              </a:rPr>
              <a:t>http://www.storytellingwithdata.com/blog/2018/10/10/three-tips-for-storytelling-with-qualitative-data</a:t>
            </a:r>
            <a:r>
              <a:rPr lang="fr-FR" sz="1100" dirty="0">
                <a:solidFill>
                  <a:schemeClr val="tx2"/>
                </a:solidFill>
                <a:latin typeface="+mj-lt"/>
              </a:rPr>
              <a:t> </a:t>
            </a:r>
          </a:p>
        </p:txBody>
      </p:sp>
    </p:spTree>
    <p:extLst>
      <p:ext uri="{BB962C8B-B14F-4D97-AF65-F5344CB8AC3E}">
        <p14:creationId xmlns:p14="http://schemas.microsoft.com/office/powerpoint/2010/main" val="920468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Survey data </a:t>
            </a:r>
          </a:p>
        </p:txBody>
      </p:sp>
      <p:pic>
        <p:nvPicPr>
          <p:cNvPr id="2050" name="Picture 2" descr="after with 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730" y="1429194"/>
            <a:ext cx="8379319" cy="47035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A7B090-5948-407B-B541-38A7BBCABA2B}"/>
              </a:ext>
            </a:extLst>
          </p:cNvPr>
          <p:cNvSpPr txBox="1"/>
          <p:nvPr/>
        </p:nvSpPr>
        <p:spPr>
          <a:xfrm>
            <a:off x="597477" y="1159726"/>
            <a:ext cx="4772950" cy="169277"/>
          </a:xfrm>
          <a:prstGeom prst="rect">
            <a:avLst/>
          </a:prstGeom>
          <a:noFill/>
        </p:spPr>
        <p:txBody>
          <a:bodyPr wrap="square" lIns="0" tIns="0" rIns="0" bIns="0" rtlCol="0">
            <a:spAutoFit/>
          </a:bodyPr>
          <a:lstStyle/>
          <a:p>
            <a:r>
              <a:rPr lang="en-US" sz="1100" b="1" dirty="0">
                <a:solidFill>
                  <a:schemeClr val="accent1"/>
                </a:solidFill>
                <a:latin typeface="+mj-lt"/>
              </a:rPr>
              <a:t>A better alternative: integrate survey responses with comments</a:t>
            </a:r>
          </a:p>
        </p:txBody>
      </p:sp>
      <p:sp>
        <p:nvSpPr>
          <p:cNvPr id="10" name="TextBox 9">
            <a:extLst>
              <a:ext uri="{FF2B5EF4-FFF2-40B4-BE49-F238E27FC236}">
                <a16:creationId xmlns:a16="http://schemas.microsoft.com/office/drawing/2014/main" id="{F63135B9-907E-4266-9C20-0EF2A494B344}"/>
              </a:ext>
            </a:extLst>
          </p:cNvPr>
          <p:cNvSpPr txBox="1"/>
          <p:nvPr/>
        </p:nvSpPr>
        <p:spPr>
          <a:xfrm>
            <a:off x="372382" y="6498931"/>
            <a:ext cx="7562826" cy="169277"/>
          </a:xfrm>
          <a:prstGeom prst="rect">
            <a:avLst/>
          </a:prstGeom>
          <a:noFill/>
        </p:spPr>
        <p:txBody>
          <a:bodyPr wrap="square" lIns="0" tIns="0" rIns="0" bIns="0" rtlCol="0">
            <a:spAutoFit/>
          </a:bodyPr>
          <a:lstStyle/>
          <a:p>
            <a:r>
              <a:rPr lang="fr-FR" sz="1100" dirty="0">
                <a:solidFill>
                  <a:schemeClr val="tx2"/>
                </a:solidFill>
                <a:latin typeface="+mj-lt"/>
              </a:rPr>
              <a:t>Source: </a:t>
            </a:r>
            <a:r>
              <a:rPr lang="fr-FR" sz="1100" dirty="0">
                <a:solidFill>
                  <a:schemeClr val="tx2"/>
                </a:solidFill>
                <a:latin typeface="+mj-lt"/>
                <a:hlinkClick r:id="rId4"/>
              </a:rPr>
              <a:t>http://www.storytellingwithdata.com/blog/2018/10/10/three-tips-for-storytelling-with-qualitative-data</a:t>
            </a:r>
            <a:r>
              <a:rPr lang="fr-FR" sz="1100" dirty="0">
                <a:solidFill>
                  <a:schemeClr val="tx2"/>
                </a:solidFill>
                <a:latin typeface="+mj-lt"/>
              </a:rPr>
              <a:t> </a:t>
            </a:r>
          </a:p>
        </p:txBody>
      </p:sp>
    </p:spTree>
    <p:extLst>
      <p:ext uri="{BB962C8B-B14F-4D97-AF65-F5344CB8AC3E}">
        <p14:creationId xmlns:p14="http://schemas.microsoft.com/office/powerpoint/2010/main" val="4017315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olicyviz.com/wp-content/uploads/2018/03/AnnKEmery_How-to-Visualize-Statistically-Significant-P-Values-with-Squares_Before-1024x48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85" y="1531892"/>
            <a:ext cx="8153048" cy="386155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Regression results</a:t>
            </a:r>
          </a:p>
        </p:txBody>
      </p:sp>
      <p:sp>
        <p:nvSpPr>
          <p:cNvPr id="4" name="TextBox 3">
            <a:extLst>
              <a:ext uri="{FF2B5EF4-FFF2-40B4-BE49-F238E27FC236}">
                <a16:creationId xmlns:a16="http://schemas.microsoft.com/office/drawing/2014/main" id="{979F5764-C2A3-4407-A104-C2707B5BF594}"/>
              </a:ext>
            </a:extLst>
          </p:cNvPr>
          <p:cNvSpPr txBox="1"/>
          <p:nvPr/>
        </p:nvSpPr>
        <p:spPr>
          <a:xfrm>
            <a:off x="372382" y="6498931"/>
            <a:ext cx="7562826" cy="338554"/>
          </a:xfrm>
          <a:prstGeom prst="rect">
            <a:avLst/>
          </a:prstGeom>
          <a:noFill/>
        </p:spPr>
        <p:txBody>
          <a:bodyPr wrap="square" lIns="0" tIns="0" rIns="0" bIns="0" rtlCol="0">
            <a:spAutoFit/>
          </a:bodyPr>
          <a:lstStyle/>
          <a:p>
            <a:r>
              <a:rPr lang="fr-FR" sz="1100" dirty="0">
                <a:solidFill>
                  <a:schemeClr val="tx2"/>
                </a:solidFill>
                <a:latin typeface="+mj-lt"/>
              </a:rPr>
              <a:t>Source: </a:t>
            </a:r>
            <a:r>
              <a:rPr lang="fr-FR" sz="1100" dirty="0">
                <a:solidFill>
                  <a:schemeClr val="tx2"/>
                </a:solidFill>
                <a:latin typeface="+mj-lt"/>
                <a:hlinkClick r:id="rId4"/>
              </a:rPr>
              <a:t>https://policyviz.com/2018/03/08/visualizing-statistically-significant-results/</a:t>
            </a:r>
            <a:r>
              <a:rPr lang="fr-FR" sz="1100" dirty="0">
                <a:solidFill>
                  <a:schemeClr val="tx2"/>
                </a:solidFill>
                <a:latin typeface="+mj-lt"/>
              </a:rPr>
              <a:t> </a:t>
            </a:r>
          </a:p>
          <a:p>
            <a:r>
              <a:rPr lang="fr-FR" sz="1100" dirty="0">
                <a:solidFill>
                  <a:schemeClr val="tx2"/>
                </a:solidFill>
                <a:latin typeface="+mj-lt"/>
              </a:rPr>
              <a:t> </a:t>
            </a:r>
          </a:p>
        </p:txBody>
      </p:sp>
    </p:spTree>
    <p:extLst>
      <p:ext uri="{BB962C8B-B14F-4D97-AF65-F5344CB8AC3E}">
        <p14:creationId xmlns:p14="http://schemas.microsoft.com/office/powerpoint/2010/main" val="1704972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Regression results</a:t>
            </a:r>
          </a:p>
        </p:txBody>
      </p:sp>
      <p:pic>
        <p:nvPicPr>
          <p:cNvPr id="6150" name="Picture 6" descr="Slide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09" y="1217789"/>
            <a:ext cx="4171244" cy="312843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lide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352" y="1346906"/>
            <a:ext cx="3999088" cy="29993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243643-1BA1-4BCD-8AC5-0D9796F02B28}"/>
              </a:ext>
            </a:extLst>
          </p:cNvPr>
          <p:cNvSpPr txBox="1"/>
          <p:nvPr/>
        </p:nvSpPr>
        <p:spPr>
          <a:xfrm>
            <a:off x="372382" y="6498931"/>
            <a:ext cx="7562826" cy="338554"/>
          </a:xfrm>
          <a:prstGeom prst="rect">
            <a:avLst/>
          </a:prstGeom>
          <a:noFill/>
        </p:spPr>
        <p:txBody>
          <a:bodyPr wrap="square" lIns="0" tIns="0" rIns="0" bIns="0" rtlCol="0">
            <a:spAutoFit/>
          </a:bodyPr>
          <a:lstStyle/>
          <a:p>
            <a:r>
              <a:rPr lang="fr-FR" sz="1100" dirty="0">
                <a:solidFill>
                  <a:schemeClr val="tx2"/>
                </a:solidFill>
                <a:latin typeface="+mj-lt"/>
              </a:rPr>
              <a:t>Source: </a:t>
            </a:r>
            <a:r>
              <a:rPr lang="fr-FR" sz="1100" dirty="0">
                <a:solidFill>
                  <a:schemeClr val="tx2"/>
                </a:solidFill>
                <a:latin typeface="+mj-lt"/>
                <a:hlinkClick r:id="rId5"/>
              </a:rPr>
              <a:t>https://policyviz.com/2018/03/08/visualizing-statistically-significant-results/</a:t>
            </a:r>
            <a:r>
              <a:rPr lang="fr-FR" sz="1100" dirty="0">
                <a:solidFill>
                  <a:schemeClr val="tx2"/>
                </a:solidFill>
                <a:latin typeface="+mj-lt"/>
              </a:rPr>
              <a:t> </a:t>
            </a:r>
          </a:p>
          <a:p>
            <a:r>
              <a:rPr lang="fr-FR" sz="1100" dirty="0">
                <a:solidFill>
                  <a:schemeClr val="tx2"/>
                </a:solidFill>
                <a:latin typeface="+mj-lt"/>
              </a:rPr>
              <a:t> </a:t>
            </a:r>
          </a:p>
        </p:txBody>
      </p:sp>
    </p:spTree>
    <p:extLst>
      <p:ext uri="{BB962C8B-B14F-4D97-AF65-F5344CB8AC3E}">
        <p14:creationId xmlns:p14="http://schemas.microsoft.com/office/powerpoint/2010/main" val="2355345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Regression results</a:t>
            </a:r>
          </a:p>
        </p:txBody>
      </p:sp>
      <p:pic>
        <p:nvPicPr>
          <p:cNvPr id="5122" name="Picture 2" descr="https://www.bloomberg.com/features/2016-millionaire-odds/img/millionaire-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287" y="823102"/>
            <a:ext cx="7255541" cy="55776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17D02B-02C5-41CE-B7DF-9BACCD199862}"/>
              </a:ext>
            </a:extLst>
          </p:cNvPr>
          <p:cNvSpPr txBox="1"/>
          <p:nvPr/>
        </p:nvSpPr>
        <p:spPr>
          <a:xfrm>
            <a:off x="372382" y="6498931"/>
            <a:ext cx="7562826" cy="338554"/>
          </a:xfrm>
          <a:prstGeom prst="rect">
            <a:avLst/>
          </a:prstGeom>
          <a:noFill/>
        </p:spPr>
        <p:txBody>
          <a:bodyPr wrap="square" lIns="0" tIns="0" rIns="0" bIns="0" rtlCol="0">
            <a:spAutoFit/>
          </a:bodyPr>
          <a:lstStyle/>
          <a:p>
            <a:r>
              <a:rPr lang="fr-FR" sz="1100" dirty="0">
                <a:solidFill>
                  <a:schemeClr val="tx2"/>
                </a:solidFill>
                <a:latin typeface="+mj-lt"/>
              </a:rPr>
              <a:t>Source: https://www.bloomberg.com/features/2016-millionaire-odds/</a:t>
            </a:r>
          </a:p>
          <a:p>
            <a:endParaRPr lang="fr-FR" sz="1100" dirty="0">
              <a:solidFill>
                <a:schemeClr val="tx2"/>
              </a:solidFill>
              <a:latin typeface="+mj-lt"/>
            </a:endParaRPr>
          </a:p>
        </p:txBody>
      </p:sp>
    </p:spTree>
    <p:extLst>
      <p:ext uri="{BB962C8B-B14F-4D97-AF65-F5344CB8AC3E}">
        <p14:creationId xmlns:p14="http://schemas.microsoft.com/office/powerpoint/2010/main" val="1877781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100854" y="2704761"/>
            <a:ext cx="2405296" cy="2946231"/>
          </a:xfrm>
        </p:spPr>
        <p:txBody>
          <a:bodyPr/>
          <a:lstStyle/>
          <a:p>
            <a:r>
              <a:rPr lang="en-US" dirty="0"/>
              <a:t>Agenda: </a:t>
            </a:r>
          </a:p>
          <a:p>
            <a:pPr marL="342900" indent="-342900">
              <a:buFont typeface="Arial" panose="020B0604020202020204" pitchFamily="34" charset="0"/>
              <a:buChar char="•"/>
            </a:pPr>
            <a:r>
              <a:rPr lang="en-US" sz="1500" b="1" dirty="0">
                <a:solidFill>
                  <a:schemeClr val="accent4"/>
                </a:solidFill>
                <a:latin typeface="+mn-lt"/>
              </a:rPr>
              <a:t>Introduction to data visualization</a:t>
            </a:r>
          </a:p>
          <a:p>
            <a:pPr marL="342900" indent="-342900">
              <a:buFont typeface="Arial" panose="020B0604020202020204" pitchFamily="34" charset="0"/>
              <a:buChar char="•"/>
            </a:pPr>
            <a:r>
              <a:rPr lang="en-US" sz="1500" dirty="0">
                <a:solidFill>
                  <a:schemeClr val="accent4"/>
                </a:solidFill>
                <a:latin typeface="+mn-lt"/>
              </a:rPr>
              <a:t>5 principles for better visualizations</a:t>
            </a:r>
          </a:p>
          <a:p>
            <a:pPr marL="342900" indent="-342900">
              <a:buFont typeface="Arial" panose="020B0604020202020204" pitchFamily="34" charset="0"/>
              <a:buChar char="•"/>
            </a:pPr>
            <a:r>
              <a:rPr lang="en-US" sz="1500" dirty="0">
                <a:solidFill>
                  <a:schemeClr val="accent4"/>
                </a:solidFill>
                <a:latin typeface="+mn-lt"/>
              </a:rPr>
              <a:t>How to utilize different types of visualizations </a:t>
            </a:r>
          </a:p>
          <a:p>
            <a:pPr marL="342900" indent="-342900">
              <a:buFont typeface="Arial" panose="020B0604020202020204" pitchFamily="34" charset="0"/>
              <a:buChar char="•"/>
            </a:pPr>
            <a:r>
              <a:rPr lang="en-US" sz="1500" dirty="0">
                <a:solidFill>
                  <a:schemeClr val="accent4"/>
                </a:solidFill>
                <a:latin typeface="+mn-lt"/>
              </a:rPr>
              <a:t>Demonstration in Excel </a:t>
            </a:r>
          </a:p>
          <a:p>
            <a:pPr marL="342900" indent="-342900">
              <a:buFont typeface="Arial" panose="020B0604020202020204" pitchFamily="34" charset="0"/>
              <a:buChar char="•"/>
            </a:pPr>
            <a:r>
              <a:rPr lang="en-US" sz="1500" dirty="0">
                <a:solidFill>
                  <a:schemeClr val="accent4"/>
                </a:solidFill>
                <a:latin typeface="+mn-lt"/>
              </a:rPr>
              <a:t>Resources for learning more about data visualization </a:t>
            </a:r>
          </a:p>
          <a:p>
            <a:endParaRPr lang="en-US" dirty="0"/>
          </a:p>
        </p:txBody>
      </p:sp>
      <p:sp>
        <p:nvSpPr>
          <p:cNvPr id="4" name="Text Placeholder 3"/>
          <p:cNvSpPr>
            <a:spLocks noGrp="1"/>
          </p:cNvSpPr>
          <p:nvPr>
            <p:ph type="body" sz="quarter" idx="11"/>
          </p:nvPr>
        </p:nvSpPr>
        <p:spPr>
          <a:xfrm>
            <a:off x="363894" y="2256892"/>
            <a:ext cx="5122506" cy="2946231"/>
          </a:xfrm>
        </p:spPr>
        <p:txBody>
          <a:bodyPr/>
          <a:lstStyle/>
          <a:p>
            <a:r>
              <a:rPr lang="en-US" sz="6000" dirty="0"/>
              <a:t>Introduction to data visualization</a:t>
            </a:r>
          </a:p>
          <a:p>
            <a:endParaRPr lang="en-US" sz="6000" dirty="0"/>
          </a:p>
        </p:txBody>
      </p:sp>
    </p:spTree>
    <p:extLst>
      <p:ext uri="{BB962C8B-B14F-4D97-AF65-F5344CB8AC3E}">
        <p14:creationId xmlns:p14="http://schemas.microsoft.com/office/powerpoint/2010/main" val="204113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Regression results</a:t>
            </a:r>
          </a:p>
        </p:txBody>
      </p:sp>
      <p:pic>
        <p:nvPicPr>
          <p:cNvPr id="3074" name="Picture 2" descr="https://www.bloomberg.com/features/2016-millionaire-odds/img/millionaire-ra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 y="1238779"/>
            <a:ext cx="9059403" cy="457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6387A3-CD00-465D-A237-85C017B4A328}"/>
              </a:ext>
            </a:extLst>
          </p:cNvPr>
          <p:cNvSpPr txBox="1"/>
          <p:nvPr/>
        </p:nvSpPr>
        <p:spPr>
          <a:xfrm>
            <a:off x="372382" y="6498931"/>
            <a:ext cx="7562826" cy="338554"/>
          </a:xfrm>
          <a:prstGeom prst="rect">
            <a:avLst/>
          </a:prstGeom>
          <a:noFill/>
        </p:spPr>
        <p:txBody>
          <a:bodyPr wrap="square" lIns="0" tIns="0" rIns="0" bIns="0" rtlCol="0">
            <a:spAutoFit/>
          </a:bodyPr>
          <a:lstStyle/>
          <a:p>
            <a:r>
              <a:rPr lang="fr-FR" sz="1100" dirty="0">
                <a:solidFill>
                  <a:schemeClr val="tx2"/>
                </a:solidFill>
                <a:latin typeface="+mj-lt"/>
              </a:rPr>
              <a:t>Source: https://www.bloomberg.com/features/2016-millionaire-odds/</a:t>
            </a:r>
          </a:p>
          <a:p>
            <a:endParaRPr lang="fr-FR" sz="1100" dirty="0">
              <a:solidFill>
                <a:schemeClr val="tx2"/>
              </a:solidFill>
              <a:latin typeface="+mj-lt"/>
            </a:endParaRPr>
          </a:p>
        </p:txBody>
      </p:sp>
    </p:spTree>
    <p:extLst>
      <p:ext uri="{BB962C8B-B14F-4D97-AF65-F5344CB8AC3E}">
        <p14:creationId xmlns:p14="http://schemas.microsoft.com/office/powerpoint/2010/main" val="2908563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qualitative Analyses </a:t>
            </a:r>
          </a:p>
        </p:txBody>
      </p:sp>
      <p:sp>
        <p:nvSpPr>
          <p:cNvPr id="3" name="AutoShape 2" descr="Here's another example from the Pew Research Center, in which they visualized one-word descriptions of Barack Obama with packed bubbles. Packed bubbles are similar to word clouds. In word clouds, word frequency is depicted through font size. In packed bubbles, word frequency is depicted through bubble siz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4834594" y="168275"/>
            <a:ext cx="3489599" cy="6617816"/>
          </a:xfrm>
          <a:prstGeom prst="rect">
            <a:avLst/>
          </a:prstGeom>
        </p:spPr>
      </p:pic>
      <p:sp>
        <p:nvSpPr>
          <p:cNvPr id="8" name="TextBox 7">
            <a:extLst>
              <a:ext uri="{FF2B5EF4-FFF2-40B4-BE49-F238E27FC236}">
                <a16:creationId xmlns:a16="http://schemas.microsoft.com/office/drawing/2014/main" id="{1D5BA5A3-CD14-4142-856E-611ED9C94DC9}"/>
              </a:ext>
            </a:extLst>
          </p:cNvPr>
          <p:cNvSpPr txBox="1"/>
          <p:nvPr/>
        </p:nvSpPr>
        <p:spPr>
          <a:xfrm>
            <a:off x="286700" y="5514244"/>
            <a:ext cx="1805269" cy="677108"/>
          </a:xfrm>
          <a:prstGeom prst="rect">
            <a:avLst/>
          </a:prstGeom>
          <a:noFill/>
        </p:spPr>
        <p:txBody>
          <a:bodyPr wrap="square" lIns="0" tIns="0" rIns="0" bIns="0" rtlCol="0">
            <a:spAutoFit/>
          </a:bodyPr>
          <a:lstStyle/>
          <a:p>
            <a:r>
              <a:rPr lang="fr-FR" sz="1100" dirty="0">
                <a:solidFill>
                  <a:schemeClr val="tx2"/>
                </a:solidFill>
                <a:latin typeface="+mj-lt"/>
              </a:rPr>
              <a:t>Source: </a:t>
            </a:r>
            <a:r>
              <a:rPr lang="fr-FR" sz="1100" dirty="0">
                <a:solidFill>
                  <a:schemeClr val="tx2"/>
                </a:solidFill>
                <a:latin typeface="+mj-lt"/>
                <a:hlinkClick r:id="rId4"/>
              </a:rPr>
              <a:t>https://depictdatastudio.com/how-to-visualize-qualitative-data/</a:t>
            </a:r>
            <a:r>
              <a:rPr lang="fr-FR" sz="1100" dirty="0">
                <a:solidFill>
                  <a:schemeClr val="tx2"/>
                </a:solidFill>
                <a:latin typeface="+mj-lt"/>
              </a:rPr>
              <a:t> </a:t>
            </a:r>
          </a:p>
        </p:txBody>
      </p:sp>
    </p:spTree>
    <p:extLst>
      <p:ext uri="{BB962C8B-B14F-4D97-AF65-F5344CB8AC3E}">
        <p14:creationId xmlns:p14="http://schemas.microsoft.com/office/powerpoint/2010/main" val="2484200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qualitative Analyses </a:t>
            </a:r>
          </a:p>
        </p:txBody>
      </p:sp>
      <p:sp>
        <p:nvSpPr>
          <p:cNvPr id="3" name="AutoShape 2" descr="Here's another example from the Pew Research Center, in which they visualized one-word descriptions of Barack Obama with packed bubbles. Packed bubbles are similar to word clouds. In word clouds, word frequency is depicted through font size. In packed bubbles, word frequency is depicted through bubble siz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descr="The Center on Budget and Policy Priorities used icons to visualize how working-family tax credits can help at every stage of life."/>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4571075" y="457200"/>
            <a:ext cx="4415659" cy="6066066"/>
          </a:xfrm>
          <a:prstGeom prst="rect">
            <a:avLst/>
          </a:prstGeom>
        </p:spPr>
      </p:pic>
      <p:sp>
        <p:nvSpPr>
          <p:cNvPr id="7" name="TextBox 6">
            <a:extLst>
              <a:ext uri="{FF2B5EF4-FFF2-40B4-BE49-F238E27FC236}">
                <a16:creationId xmlns:a16="http://schemas.microsoft.com/office/drawing/2014/main" id="{B2BD962E-6191-42EC-9027-87E42ECD4F4B}"/>
              </a:ext>
            </a:extLst>
          </p:cNvPr>
          <p:cNvSpPr txBox="1"/>
          <p:nvPr/>
        </p:nvSpPr>
        <p:spPr>
          <a:xfrm>
            <a:off x="286700" y="5514244"/>
            <a:ext cx="1805269" cy="677108"/>
          </a:xfrm>
          <a:prstGeom prst="rect">
            <a:avLst/>
          </a:prstGeom>
          <a:noFill/>
        </p:spPr>
        <p:txBody>
          <a:bodyPr wrap="square" lIns="0" tIns="0" rIns="0" bIns="0" rtlCol="0">
            <a:spAutoFit/>
          </a:bodyPr>
          <a:lstStyle/>
          <a:p>
            <a:r>
              <a:rPr lang="fr-FR" sz="1100" dirty="0">
                <a:solidFill>
                  <a:schemeClr val="tx2"/>
                </a:solidFill>
                <a:latin typeface="+mj-lt"/>
              </a:rPr>
              <a:t>Source: </a:t>
            </a:r>
            <a:r>
              <a:rPr lang="fr-FR" sz="1100" dirty="0">
                <a:solidFill>
                  <a:schemeClr val="tx2"/>
                </a:solidFill>
                <a:latin typeface="+mj-lt"/>
                <a:hlinkClick r:id="rId4"/>
              </a:rPr>
              <a:t>https://depictdatastudio.com/how-to-visualize-qualitative-data/</a:t>
            </a:r>
            <a:r>
              <a:rPr lang="fr-FR" sz="1100" dirty="0">
                <a:solidFill>
                  <a:schemeClr val="tx2"/>
                </a:solidFill>
                <a:latin typeface="+mj-lt"/>
              </a:rPr>
              <a:t> </a:t>
            </a:r>
          </a:p>
        </p:txBody>
      </p:sp>
    </p:spTree>
    <p:extLst>
      <p:ext uri="{BB962C8B-B14F-4D97-AF65-F5344CB8AC3E}">
        <p14:creationId xmlns:p14="http://schemas.microsoft.com/office/powerpoint/2010/main" val="2445004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qualitative Analyses </a:t>
            </a:r>
          </a:p>
        </p:txBody>
      </p:sp>
      <p:sp>
        <p:nvSpPr>
          <p:cNvPr id="3" name="AutoShape 2" descr="Here's another example from the Pew Research Center, in which they visualized one-word descriptions of Barack Obama with packed bubbles. Packed bubbles are similar to word clouds. In word clouds, word frequency is depicted through font size. In packed bubbles, word frequency is depicted through bubble siz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descr="The Center on Budget and Policy Priorities used icons to visualize how working-family tax credits can help at every stage of life."/>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F2141F28-4B01-4E08-9043-E5022D95A6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 y="1151695"/>
            <a:ext cx="8817851" cy="49680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F688BD-A1D4-430F-8A66-0196C7214C2C}"/>
              </a:ext>
            </a:extLst>
          </p:cNvPr>
          <p:cNvSpPr txBox="1"/>
          <p:nvPr/>
        </p:nvSpPr>
        <p:spPr>
          <a:xfrm>
            <a:off x="411302" y="6350169"/>
            <a:ext cx="8122246" cy="507831"/>
          </a:xfrm>
          <a:prstGeom prst="rect">
            <a:avLst/>
          </a:prstGeom>
          <a:noFill/>
        </p:spPr>
        <p:txBody>
          <a:bodyPr wrap="square" lIns="0" tIns="0" rIns="0" bIns="0" rtlCol="0">
            <a:spAutoFit/>
          </a:bodyPr>
          <a:lstStyle/>
          <a:p>
            <a:r>
              <a:rPr lang="en-US" sz="1100" dirty="0">
                <a:solidFill>
                  <a:schemeClr val="tx2"/>
                </a:solidFill>
                <a:latin typeface="+mj-lt"/>
              </a:rPr>
              <a:t>Henderson, S., &amp; Segal, E. H. (2013). Visualizing qualitative data in evaluation research. In T. Azzam &amp; S. Evergreen (Eds.), </a:t>
            </a:r>
            <a:r>
              <a:rPr lang="en-US" sz="1100" i="1" dirty="0">
                <a:solidFill>
                  <a:schemeClr val="tx2"/>
                </a:solidFill>
                <a:latin typeface="+mj-lt"/>
              </a:rPr>
              <a:t>Data visualization, part 1. New Directions for Evaluation,139</a:t>
            </a:r>
            <a:r>
              <a:rPr lang="en-US" sz="1100" dirty="0">
                <a:solidFill>
                  <a:schemeClr val="tx2"/>
                </a:solidFill>
                <a:latin typeface="+mj-lt"/>
              </a:rPr>
              <a:t>, 53–71.</a:t>
            </a:r>
          </a:p>
          <a:p>
            <a:r>
              <a:rPr lang="en-US" sz="1100" dirty="0">
                <a:solidFill>
                  <a:schemeClr val="tx2"/>
                </a:solidFill>
                <a:latin typeface="+mj-lt"/>
              </a:rPr>
              <a:t>.</a:t>
            </a:r>
          </a:p>
        </p:txBody>
      </p:sp>
    </p:spTree>
    <p:extLst>
      <p:ext uri="{BB962C8B-B14F-4D97-AF65-F5344CB8AC3E}">
        <p14:creationId xmlns:p14="http://schemas.microsoft.com/office/powerpoint/2010/main" val="1753346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100854" y="2704761"/>
            <a:ext cx="2405296" cy="2946231"/>
          </a:xfrm>
        </p:spPr>
        <p:txBody>
          <a:bodyPr/>
          <a:lstStyle/>
          <a:p>
            <a:r>
              <a:rPr lang="en-US" dirty="0"/>
              <a:t>Agenda: </a:t>
            </a:r>
          </a:p>
          <a:p>
            <a:pPr marL="342900" indent="-342900">
              <a:buFont typeface="Arial" panose="020B0604020202020204" pitchFamily="34" charset="0"/>
              <a:buChar char="•"/>
            </a:pPr>
            <a:r>
              <a:rPr lang="en-US" sz="1500" dirty="0">
                <a:solidFill>
                  <a:schemeClr val="accent4"/>
                </a:solidFill>
                <a:latin typeface="+mn-lt"/>
              </a:rPr>
              <a:t>Introduction to data visualization</a:t>
            </a:r>
          </a:p>
          <a:p>
            <a:pPr marL="342900" indent="-342900">
              <a:buFont typeface="Arial" panose="020B0604020202020204" pitchFamily="34" charset="0"/>
              <a:buChar char="•"/>
            </a:pPr>
            <a:r>
              <a:rPr lang="en-US" sz="1500" dirty="0">
                <a:solidFill>
                  <a:schemeClr val="accent4"/>
                </a:solidFill>
                <a:latin typeface="+mn-lt"/>
              </a:rPr>
              <a:t>5 principles for better visualizations</a:t>
            </a:r>
          </a:p>
          <a:p>
            <a:pPr marL="342900" indent="-342900">
              <a:buFont typeface="Arial" panose="020B0604020202020204" pitchFamily="34" charset="0"/>
              <a:buChar char="•"/>
            </a:pPr>
            <a:r>
              <a:rPr lang="en-US" sz="1500" dirty="0">
                <a:solidFill>
                  <a:schemeClr val="accent4"/>
                </a:solidFill>
                <a:latin typeface="+mn-lt"/>
              </a:rPr>
              <a:t>How to utilize different types of visualizations </a:t>
            </a:r>
          </a:p>
          <a:p>
            <a:pPr marL="342900" indent="-342900">
              <a:buFont typeface="Arial" panose="020B0604020202020204" pitchFamily="34" charset="0"/>
              <a:buChar char="•"/>
            </a:pPr>
            <a:r>
              <a:rPr lang="en-US" sz="1500" b="1" dirty="0">
                <a:solidFill>
                  <a:schemeClr val="accent4"/>
                </a:solidFill>
                <a:latin typeface="+mn-lt"/>
              </a:rPr>
              <a:t>Demonstration in Excel </a:t>
            </a:r>
          </a:p>
          <a:p>
            <a:pPr marL="342900" indent="-342900">
              <a:buFont typeface="Arial" panose="020B0604020202020204" pitchFamily="34" charset="0"/>
              <a:buChar char="•"/>
            </a:pPr>
            <a:r>
              <a:rPr lang="en-US" sz="1500" dirty="0">
                <a:solidFill>
                  <a:schemeClr val="accent4"/>
                </a:solidFill>
                <a:latin typeface="+mn-lt"/>
              </a:rPr>
              <a:t>Resources for learning more about data visualization </a:t>
            </a:r>
          </a:p>
          <a:p>
            <a:endParaRPr lang="en-US" dirty="0"/>
          </a:p>
        </p:txBody>
      </p:sp>
      <p:sp>
        <p:nvSpPr>
          <p:cNvPr id="4" name="Text Placeholder 3"/>
          <p:cNvSpPr>
            <a:spLocks noGrp="1"/>
          </p:cNvSpPr>
          <p:nvPr>
            <p:ph type="body" sz="quarter" idx="11"/>
          </p:nvPr>
        </p:nvSpPr>
        <p:spPr>
          <a:xfrm>
            <a:off x="267629" y="2256892"/>
            <a:ext cx="5218771" cy="2946231"/>
          </a:xfrm>
        </p:spPr>
        <p:txBody>
          <a:bodyPr/>
          <a:lstStyle/>
          <a:p>
            <a:r>
              <a:rPr lang="en-US" sz="6000" dirty="0"/>
              <a:t>Demonstration in Excel </a:t>
            </a:r>
          </a:p>
          <a:p>
            <a:endParaRPr lang="en-US" sz="6000" dirty="0"/>
          </a:p>
        </p:txBody>
      </p:sp>
    </p:spTree>
    <p:extLst>
      <p:ext uri="{BB962C8B-B14F-4D97-AF65-F5344CB8AC3E}">
        <p14:creationId xmlns:p14="http://schemas.microsoft.com/office/powerpoint/2010/main" val="2873678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Excel Demonstration </a:t>
            </a:r>
          </a:p>
        </p:txBody>
      </p:sp>
      <p:pic>
        <p:nvPicPr>
          <p:cNvPr id="2" name="Picture 1">
            <a:extLst>
              <a:ext uri="{FF2B5EF4-FFF2-40B4-BE49-F238E27FC236}">
                <a16:creationId xmlns:a16="http://schemas.microsoft.com/office/drawing/2014/main" id="{7A203775-47A3-4FE1-905E-19D65EF9BC16}"/>
              </a:ext>
            </a:extLst>
          </p:cNvPr>
          <p:cNvPicPr>
            <a:picLocks noChangeAspect="1"/>
          </p:cNvPicPr>
          <p:nvPr/>
        </p:nvPicPr>
        <p:blipFill>
          <a:blip r:embed="rId3"/>
          <a:stretch>
            <a:fillRect/>
          </a:stretch>
        </p:blipFill>
        <p:spPr>
          <a:xfrm>
            <a:off x="3009642" y="1068364"/>
            <a:ext cx="3200916" cy="1901871"/>
          </a:xfrm>
          <a:prstGeom prst="rect">
            <a:avLst/>
          </a:prstGeom>
        </p:spPr>
      </p:pic>
      <p:pic>
        <p:nvPicPr>
          <p:cNvPr id="3" name="Picture 2">
            <a:extLst>
              <a:ext uri="{FF2B5EF4-FFF2-40B4-BE49-F238E27FC236}">
                <a16:creationId xmlns:a16="http://schemas.microsoft.com/office/drawing/2014/main" id="{D5DBD3A0-CE7A-45C3-890D-177FB64C214B}"/>
              </a:ext>
            </a:extLst>
          </p:cNvPr>
          <p:cNvPicPr>
            <a:picLocks noChangeAspect="1"/>
          </p:cNvPicPr>
          <p:nvPr/>
        </p:nvPicPr>
        <p:blipFill>
          <a:blip r:embed="rId4"/>
          <a:stretch>
            <a:fillRect/>
          </a:stretch>
        </p:blipFill>
        <p:spPr>
          <a:xfrm>
            <a:off x="2297895" y="3589234"/>
            <a:ext cx="4624410" cy="2811566"/>
          </a:xfrm>
          <a:prstGeom prst="rect">
            <a:avLst/>
          </a:prstGeom>
        </p:spPr>
      </p:pic>
    </p:spTree>
    <p:extLst>
      <p:ext uri="{BB962C8B-B14F-4D97-AF65-F5344CB8AC3E}">
        <p14:creationId xmlns:p14="http://schemas.microsoft.com/office/powerpoint/2010/main" val="407356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Move from Data to Action </a:t>
            </a:r>
          </a:p>
        </p:txBody>
      </p:sp>
      <p:pic>
        <p:nvPicPr>
          <p:cNvPr id="6" name="Picture 5">
            <a:extLst>
              <a:ext uri="{FF2B5EF4-FFF2-40B4-BE49-F238E27FC236}">
                <a16:creationId xmlns:a16="http://schemas.microsoft.com/office/drawing/2014/main" id="{A2FC0F29-36BF-4F8A-8410-A707C34F274F}"/>
              </a:ext>
            </a:extLst>
          </p:cNvPr>
          <p:cNvPicPr>
            <a:picLocks noChangeAspect="1"/>
          </p:cNvPicPr>
          <p:nvPr/>
        </p:nvPicPr>
        <p:blipFill rotWithShape="1">
          <a:blip r:embed="rId3"/>
          <a:srcRect t="6188" b="10717"/>
          <a:stretch/>
        </p:blipFill>
        <p:spPr>
          <a:xfrm rot="60000">
            <a:off x="2253156" y="1162227"/>
            <a:ext cx="4302094" cy="3192957"/>
          </a:xfrm>
          <a:prstGeom prst="rect">
            <a:avLst/>
          </a:prstGeom>
        </p:spPr>
      </p:pic>
      <p:pic>
        <p:nvPicPr>
          <p:cNvPr id="8" name="Picture 7">
            <a:extLst>
              <a:ext uri="{FF2B5EF4-FFF2-40B4-BE49-F238E27FC236}">
                <a16:creationId xmlns:a16="http://schemas.microsoft.com/office/drawing/2014/main" id="{CC94D2B7-C834-4316-8D25-C0174934EF34}"/>
              </a:ext>
            </a:extLst>
          </p:cNvPr>
          <p:cNvPicPr>
            <a:picLocks noChangeAspect="1"/>
          </p:cNvPicPr>
          <p:nvPr/>
        </p:nvPicPr>
        <p:blipFill>
          <a:blip r:embed="rId4"/>
          <a:stretch>
            <a:fillRect/>
          </a:stretch>
        </p:blipFill>
        <p:spPr>
          <a:xfrm>
            <a:off x="2930640" y="4535213"/>
            <a:ext cx="3282720" cy="1995840"/>
          </a:xfrm>
          <a:prstGeom prst="rect">
            <a:avLst/>
          </a:prstGeom>
        </p:spPr>
      </p:pic>
      <p:sp>
        <p:nvSpPr>
          <p:cNvPr id="10" name="TextBox 9">
            <a:extLst>
              <a:ext uri="{FF2B5EF4-FFF2-40B4-BE49-F238E27FC236}">
                <a16:creationId xmlns:a16="http://schemas.microsoft.com/office/drawing/2014/main" id="{1878EB10-C654-4272-BF13-205E5C80312E}"/>
              </a:ext>
            </a:extLst>
          </p:cNvPr>
          <p:cNvSpPr txBox="1"/>
          <p:nvPr/>
        </p:nvSpPr>
        <p:spPr>
          <a:xfrm>
            <a:off x="286700" y="5514244"/>
            <a:ext cx="1805269" cy="677108"/>
          </a:xfrm>
          <a:prstGeom prst="rect">
            <a:avLst/>
          </a:prstGeom>
          <a:noFill/>
        </p:spPr>
        <p:txBody>
          <a:bodyPr wrap="square" lIns="0" tIns="0" rIns="0" bIns="0" rtlCol="0">
            <a:spAutoFit/>
          </a:bodyPr>
          <a:lstStyle/>
          <a:p>
            <a:r>
              <a:rPr lang="en-US" sz="1100" dirty="0">
                <a:solidFill>
                  <a:schemeClr val="tx2"/>
                </a:solidFill>
                <a:latin typeface="+mj-lt"/>
              </a:rPr>
              <a:t>Duarte, N. (2019). </a:t>
            </a:r>
            <a:r>
              <a:rPr lang="en-US" sz="1100" i="1" dirty="0" err="1">
                <a:solidFill>
                  <a:schemeClr val="tx2"/>
                </a:solidFill>
                <a:latin typeface="+mj-lt"/>
              </a:rPr>
              <a:t>DataStory</a:t>
            </a:r>
            <a:r>
              <a:rPr lang="en-US" sz="1100" i="1" dirty="0">
                <a:solidFill>
                  <a:schemeClr val="tx2"/>
                </a:solidFill>
                <a:latin typeface="+mj-lt"/>
              </a:rPr>
              <a:t>: Explain data and inspire action through story</a:t>
            </a:r>
            <a:r>
              <a:rPr lang="en-US" sz="1100" dirty="0">
                <a:solidFill>
                  <a:schemeClr val="tx2"/>
                </a:solidFill>
                <a:latin typeface="+mj-lt"/>
              </a:rPr>
              <a:t>. </a:t>
            </a:r>
            <a:r>
              <a:rPr lang="en-US" sz="1100" dirty="0" err="1">
                <a:solidFill>
                  <a:schemeClr val="tx2"/>
                </a:solidFill>
                <a:latin typeface="+mj-lt"/>
              </a:rPr>
              <a:t>IdeaPress</a:t>
            </a:r>
            <a:r>
              <a:rPr lang="en-US" sz="1100" dirty="0">
                <a:solidFill>
                  <a:schemeClr val="tx2"/>
                </a:solidFill>
                <a:latin typeface="+mj-lt"/>
              </a:rPr>
              <a:t> Publishing. </a:t>
            </a:r>
          </a:p>
        </p:txBody>
      </p:sp>
    </p:spTree>
    <p:extLst>
      <p:ext uri="{BB962C8B-B14F-4D97-AF65-F5344CB8AC3E}">
        <p14:creationId xmlns:p14="http://schemas.microsoft.com/office/powerpoint/2010/main" val="227034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100854" y="2704761"/>
            <a:ext cx="2405296" cy="2946231"/>
          </a:xfrm>
        </p:spPr>
        <p:txBody>
          <a:bodyPr/>
          <a:lstStyle/>
          <a:p>
            <a:r>
              <a:rPr lang="en-US" dirty="0"/>
              <a:t>Agenda: </a:t>
            </a:r>
          </a:p>
          <a:p>
            <a:pPr marL="342900" indent="-342900">
              <a:buFont typeface="Arial" panose="020B0604020202020204" pitchFamily="34" charset="0"/>
              <a:buChar char="•"/>
            </a:pPr>
            <a:r>
              <a:rPr lang="en-US" sz="1500" dirty="0">
                <a:solidFill>
                  <a:schemeClr val="accent4"/>
                </a:solidFill>
                <a:latin typeface="+mn-lt"/>
              </a:rPr>
              <a:t>Introduction to data visualization</a:t>
            </a:r>
          </a:p>
          <a:p>
            <a:pPr marL="342900" indent="-342900">
              <a:buFont typeface="Arial" panose="020B0604020202020204" pitchFamily="34" charset="0"/>
              <a:buChar char="•"/>
            </a:pPr>
            <a:r>
              <a:rPr lang="en-US" sz="1500" dirty="0">
                <a:solidFill>
                  <a:schemeClr val="accent4"/>
                </a:solidFill>
                <a:latin typeface="+mn-lt"/>
              </a:rPr>
              <a:t>5 principles for better visualizations</a:t>
            </a:r>
          </a:p>
          <a:p>
            <a:pPr marL="342900" indent="-342900">
              <a:buFont typeface="Arial" panose="020B0604020202020204" pitchFamily="34" charset="0"/>
              <a:buChar char="•"/>
            </a:pPr>
            <a:r>
              <a:rPr lang="en-US" sz="1500" dirty="0">
                <a:solidFill>
                  <a:schemeClr val="accent4"/>
                </a:solidFill>
                <a:latin typeface="+mn-lt"/>
              </a:rPr>
              <a:t>How to utilize different types of visualizations </a:t>
            </a:r>
          </a:p>
          <a:p>
            <a:pPr marL="342900" indent="-342900">
              <a:buFont typeface="Arial" panose="020B0604020202020204" pitchFamily="34" charset="0"/>
              <a:buChar char="•"/>
            </a:pPr>
            <a:r>
              <a:rPr lang="en-US" sz="1500" dirty="0">
                <a:solidFill>
                  <a:schemeClr val="accent4"/>
                </a:solidFill>
                <a:latin typeface="+mn-lt"/>
              </a:rPr>
              <a:t>Demonstration in Excel </a:t>
            </a:r>
          </a:p>
          <a:p>
            <a:pPr marL="342900" indent="-342900">
              <a:buFont typeface="Arial" panose="020B0604020202020204" pitchFamily="34" charset="0"/>
              <a:buChar char="•"/>
            </a:pPr>
            <a:r>
              <a:rPr lang="en-US" sz="1500" b="1" dirty="0">
                <a:solidFill>
                  <a:schemeClr val="accent4"/>
                </a:solidFill>
                <a:latin typeface="+mn-lt"/>
              </a:rPr>
              <a:t>Resources for learning more about data visualization </a:t>
            </a:r>
          </a:p>
          <a:p>
            <a:endParaRPr lang="en-US" dirty="0"/>
          </a:p>
        </p:txBody>
      </p:sp>
      <p:sp>
        <p:nvSpPr>
          <p:cNvPr id="4" name="Text Placeholder 3"/>
          <p:cNvSpPr>
            <a:spLocks noGrp="1"/>
          </p:cNvSpPr>
          <p:nvPr>
            <p:ph type="body" sz="quarter" idx="11"/>
          </p:nvPr>
        </p:nvSpPr>
        <p:spPr>
          <a:xfrm>
            <a:off x="606626" y="2256892"/>
            <a:ext cx="4879774" cy="2946231"/>
          </a:xfrm>
        </p:spPr>
        <p:txBody>
          <a:bodyPr/>
          <a:lstStyle/>
          <a:p>
            <a:r>
              <a:rPr lang="en-US" sz="6000" dirty="0"/>
              <a:t>Resources for learning more about data visualization </a:t>
            </a:r>
          </a:p>
          <a:p>
            <a:endParaRPr lang="en-US" sz="6000" dirty="0"/>
          </a:p>
        </p:txBody>
      </p:sp>
    </p:spTree>
    <p:extLst>
      <p:ext uri="{BB962C8B-B14F-4D97-AF65-F5344CB8AC3E}">
        <p14:creationId xmlns:p14="http://schemas.microsoft.com/office/powerpoint/2010/main" val="3311154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Resources for Data visualization </a:t>
            </a:r>
          </a:p>
        </p:txBody>
      </p:sp>
      <p:sp>
        <p:nvSpPr>
          <p:cNvPr id="10" name="Text Placeholder 3">
            <a:extLst>
              <a:ext uri="{FF2B5EF4-FFF2-40B4-BE49-F238E27FC236}">
                <a16:creationId xmlns:a16="http://schemas.microsoft.com/office/drawing/2014/main" id="{6E93510A-8375-4ECE-9D30-434C5F85EE60}"/>
              </a:ext>
            </a:extLst>
          </p:cNvPr>
          <p:cNvSpPr txBox="1">
            <a:spLocks/>
          </p:cNvSpPr>
          <p:nvPr/>
        </p:nvSpPr>
        <p:spPr>
          <a:xfrm>
            <a:off x="459580" y="1134598"/>
            <a:ext cx="8227220" cy="53651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1"/>
                </a:solidFill>
              </a:rPr>
              <a:t>Summer elective – EDH 5645 </a:t>
            </a:r>
          </a:p>
        </p:txBody>
      </p:sp>
      <p:grpSp>
        <p:nvGrpSpPr>
          <p:cNvPr id="4" name="Group 3">
            <a:extLst>
              <a:ext uri="{FF2B5EF4-FFF2-40B4-BE49-F238E27FC236}">
                <a16:creationId xmlns:a16="http://schemas.microsoft.com/office/drawing/2014/main" id="{4F2EF7E3-AD1E-4934-840F-1FD02574A01F}"/>
              </a:ext>
            </a:extLst>
          </p:cNvPr>
          <p:cNvGrpSpPr/>
          <p:nvPr/>
        </p:nvGrpSpPr>
        <p:grpSpPr>
          <a:xfrm>
            <a:off x="762742" y="1899346"/>
            <a:ext cx="7346424" cy="4296272"/>
            <a:chOff x="1271239" y="1524000"/>
            <a:chExt cx="5838778" cy="3306708"/>
          </a:xfrm>
        </p:grpSpPr>
        <p:pic>
          <p:nvPicPr>
            <p:cNvPr id="3" name="Picture 2">
              <a:extLst>
                <a:ext uri="{FF2B5EF4-FFF2-40B4-BE49-F238E27FC236}">
                  <a16:creationId xmlns:a16="http://schemas.microsoft.com/office/drawing/2014/main" id="{A2EC0870-8455-497B-94D4-DEAECE9FE005}"/>
                </a:ext>
              </a:extLst>
            </p:cNvPr>
            <p:cNvPicPr>
              <a:picLocks noChangeAspect="1"/>
            </p:cNvPicPr>
            <p:nvPr/>
          </p:nvPicPr>
          <p:blipFill rotWithShape="1">
            <a:blip r:embed="rId3"/>
            <a:srcRect l="17220" t="7273" r="45707" b="47625"/>
            <a:stretch/>
          </p:blipFill>
          <p:spPr>
            <a:xfrm>
              <a:off x="1271239" y="1524000"/>
              <a:ext cx="5838778" cy="3306708"/>
            </a:xfrm>
            <a:prstGeom prst="rect">
              <a:avLst/>
            </a:prstGeom>
          </p:spPr>
        </p:pic>
        <p:pic>
          <p:nvPicPr>
            <p:cNvPr id="11" name="Picture 10">
              <a:extLst>
                <a:ext uri="{FF2B5EF4-FFF2-40B4-BE49-F238E27FC236}">
                  <a16:creationId xmlns:a16="http://schemas.microsoft.com/office/drawing/2014/main" id="{E9C22E64-A6E7-49B0-95A0-1808135F5459}"/>
                </a:ext>
              </a:extLst>
            </p:cNvPr>
            <p:cNvPicPr>
              <a:picLocks noChangeAspect="1"/>
            </p:cNvPicPr>
            <p:nvPr/>
          </p:nvPicPr>
          <p:blipFill rotWithShape="1">
            <a:blip r:embed="rId3"/>
            <a:srcRect l="24324" t="38778" r="54718" b="21995"/>
            <a:stretch/>
          </p:blipFill>
          <p:spPr>
            <a:xfrm>
              <a:off x="2368518" y="1803209"/>
              <a:ext cx="3474721" cy="3027499"/>
            </a:xfrm>
            <a:prstGeom prst="rect">
              <a:avLst/>
            </a:prstGeom>
          </p:spPr>
        </p:pic>
      </p:grpSp>
    </p:spTree>
    <p:extLst>
      <p:ext uri="{BB962C8B-B14F-4D97-AF65-F5344CB8AC3E}">
        <p14:creationId xmlns:p14="http://schemas.microsoft.com/office/powerpoint/2010/main" val="3336118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Resources for Data visualization </a:t>
            </a:r>
          </a:p>
        </p:txBody>
      </p:sp>
      <p:pic>
        <p:nvPicPr>
          <p:cNvPr id="12" name="Picture 11"/>
          <p:cNvPicPr/>
          <p:nvPr/>
        </p:nvPicPr>
        <p:blipFill rotWithShape="1">
          <a:blip r:embed="rId3"/>
          <a:srcRect l="30609" t="31055" r="37661" b="35043"/>
          <a:stretch/>
        </p:blipFill>
        <p:spPr bwMode="auto">
          <a:xfrm>
            <a:off x="365760" y="1408112"/>
            <a:ext cx="3657600" cy="2197735"/>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l="31250" t="21937" r="37981" b="40457"/>
          <a:stretch/>
        </p:blipFill>
        <p:spPr bwMode="auto">
          <a:xfrm>
            <a:off x="365760" y="3605847"/>
            <a:ext cx="3657600" cy="2514537"/>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5"/>
          <a:srcRect l="30930" t="77778" r="37180" b="12536"/>
          <a:stretch/>
        </p:blipFill>
        <p:spPr bwMode="auto">
          <a:xfrm>
            <a:off x="4852416" y="3532939"/>
            <a:ext cx="3657600" cy="624840"/>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4"/>
          <a:srcRect l="31250" t="59676" r="37981" b="8547"/>
          <a:stretch/>
        </p:blipFill>
        <p:spPr bwMode="auto">
          <a:xfrm>
            <a:off x="4852416" y="1408112"/>
            <a:ext cx="3657600" cy="2124827"/>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1E16D26C-504E-45F4-9448-619B0297E27A}"/>
              </a:ext>
            </a:extLst>
          </p:cNvPr>
          <p:cNvPicPr>
            <a:picLocks noChangeAspect="1"/>
          </p:cNvPicPr>
          <p:nvPr/>
        </p:nvPicPr>
        <p:blipFill rotWithShape="1">
          <a:blip r:embed="rId6"/>
          <a:srcRect l="46933" t="18380" r="33415" b="66941"/>
          <a:stretch/>
        </p:blipFill>
        <p:spPr>
          <a:xfrm>
            <a:off x="4852415" y="4157779"/>
            <a:ext cx="3859467" cy="1342002"/>
          </a:xfrm>
          <a:prstGeom prst="rect">
            <a:avLst/>
          </a:prstGeom>
        </p:spPr>
      </p:pic>
    </p:spTree>
    <p:extLst>
      <p:ext uri="{BB962C8B-B14F-4D97-AF65-F5344CB8AC3E}">
        <p14:creationId xmlns:p14="http://schemas.microsoft.com/office/powerpoint/2010/main" val="3085838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6B2E095-C628-4C1D-AA42-37DA2A71C5C8}"/>
              </a:ext>
            </a:extLst>
          </p:cNvPr>
          <p:cNvGrpSpPr/>
          <p:nvPr/>
        </p:nvGrpSpPr>
        <p:grpSpPr>
          <a:xfrm>
            <a:off x="372382" y="1503185"/>
            <a:ext cx="8582717" cy="5165023"/>
            <a:chOff x="372382" y="1503185"/>
            <a:chExt cx="8582717" cy="5165023"/>
          </a:xfrm>
        </p:grpSpPr>
        <p:pic>
          <p:nvPicPr>
            <p:cNvPr id="1026" name="Picture 2">
              <a:extLst>
                <a:ext uri="{FF2B5EF4-FFF2-40B4-BE49-F238E27FC236}">
                  <a16:creationId xmlns:a16="http://schemas.microsoft.com/office/drawing/2014/main" id="{7F8DC18B-E4F1-4E5F-AE0D-EAF77F8F1C1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7220" t="35122" r="18292" b="18577"/>
            <a:stretch/>
          </p:blipFill>
          <p:spPr bwMode="auto">
            <a:xfrm>
              <a:off x="457731" y="1503185"/>
              <a:ext cx="8497368" cy="3961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22F741-3FF3-4840-871A-3593AF43ED9A}"/>
                </a:ext>
              </a:extLst>
            </p:cNvPr>
            <p:cNvSpPr txBox="1"/>
            <p:nvPr/>
          </p:nvSpPr>
          <p:spPr>
            <a:xfrm>
              <a:off x="372382" y="6498931"/>
              <a:ext cx="5948130" cy="169277"/>
            </a:xfrm>
            <a:prstGeom prst="rect">
              <a:avLst/>
            </a:prstGeom>
            <a:noFill/>
          </p:spPr>
          <p:txBody>
            <a:bodyPr wrap="square" lIns="0" tIns="0" rIns="0" bIns="0" rtlCol="0">
              <a:spAutoFit/>
            </a:bodyPr>
            <a:lstStyle/>
            <a:p>
              <a:r>
                <a:rPr lang="en-US" sz="1100" dirty="0">
                  <a:solidFill>
                    <a:schemeClr val="tx2"/>
                  </a:solidFill>
                  <a:latin typeface="+mj-lt"/>
                </a:rPr>
                <a:t>Kirk, A. (2016). </a:t>
              </a:r>
              <a:r>
                <a:rPr lang="en-US" sz="1100" i="1" dirty="0">
                  <a:solidFill>
                    <a:schemeClr val="tx2"/>
                  </a:solidFill>
                  <a:latin typeface="+mj-lt"/>
                </a:rPr>
                <a:t>Data </a:t>
              </a:r>
              <a:r>
                <a:rPr lang="en-US" sz="1100" i="1" dirty="0" err="1">
                  <a:solidFill>
                    <a:schemeClr val="tx2"/>
                  </a:solidFill>
                  <a:latin typeface="+mj-lt"/>
                </a:rPr>
                <a:t>visualisation</a:t>
              </a:r>
              <a:r>
                <a:rPr lang="en-US" sz="1100" i="1" dirty="0">
                  <a:solidFill>
                    <a:schemeClr val="tx2"/>
                  </a:solidFill>
                  <a:latin typeface="+mj-lt"/>
                </a:rPr>
                <a:t>: A handbook for data driven design</a:t>
              </a:r>
              <a:r>
                <a:rPr lang="en-US" sz="1100" dirty="0">
                  <a:solidFill>
                    <a:schemeClr val="tx2"/>
                  </a:solidFill>
                  <a:latin typeface="+mj-lt"/>
                </a:rPr>
                <a:t>. Sage.</a:t>
              </a:r>
            </a:p>
          </p:txBody>
        </p:sp>
      </p:grpSp>
      <p:sp>
        <p:nvSpPr>
          <p:cNvPr id="10" name="Title 1">
            <a:extLst>
              <a:ext uri="{FF2B5EF4-FFF2-40B4-BE49-F238E27FC236}">
                <a16:creationId xmlns:a16="http://schemas.microsoft.com/office/drawing/2014/main" id="{B8C45504-68E2-4EDD-B602-D7A43649963D}"/>
              </a:ext>
            </a:extLst>
          </p:cNvPr>
          <p:cNvSpPr>
            <a:spLocks noGrp="1"/>
          </p:cNvSpPr>
          <p:nvPr>
            <p:ph type="title"/>
          </p:nvPr>
        </p:nvSpPr>
        <p:spPr>
          <a:xfrm>
            <a:off x="457731" y="457200"/>
            <a:ext cx="8226689" cy="524998"/>
          </a:xfrm>
        </p:spPr>
        <p:txBody>
          <a:bodyPr/>
          <a:lstStyle/>
          <a:p>
            <a:r>
              <a:rPr lang="en-US" dirty="0">
                <a:solidFill>
                  <a:schemeClr val="accent4"/>
                </a:solidFill>
              </a:rPr>
              <a:t>What is data visualization?</a:t>
            </a:r>
          </a:p>
        </p:txBody>
      </p:sp>
    </p:spTree>
    <p:extLst>
      <p:ext uri="{BB962C8B-B14F-4D97-AF65-F5344CB8AC3E}">
        <p14:creationId xmlns:p14="http://schemas.microsoft.com/office/powerpoint/2010/main" val="25740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Resources for Data visualization </a:t>
            </a:r>
          </a:p>
        </p:txBody>
      </p:sp>
      <p:sp>
        <p:nvSpPr>
          <p:cNvPr id="2" name="TextBox 1"/>
          <p:cNvSpPr txBox="1"/>
          <p:nvPr/>
        </p:nvSpPr>
        <p:spPr>
          <a:xfrm>
            <a:off x="379476" y="1170432"/>
            <a:ext cx="8461248" cy="4891788"/>
          </a:xfrm>
          <a:prstGeom prst="rect">
            <a:avLst/>
          </a:prstGeom>
          <a:noFill/>
        </p:spPr>
        <p:txBody>
          <a:bodyPr wrap="square" lIns="0" tIns="0" rIns="0" bIns="0" rtlCol="0">
            <a:spAutoFit/>
          </a:bodyPr>
          <a:lstStyle/>
          <a:p>
            <a:pPr>
              <a:lnSpc>
                <a:spcPct val="107000"/>
              </a:lnSpc>
            </a:pPr>
            <a:r>
              <a:rPr lang="en-US" sz="2000" b="1" dirty="0">
                <a:latin typeface="Calibri" panose="020F0502020204030204" pitchFamily="34" charset="0"/>
                <a:ea typeface="Calibri" panose="020F0502020204030204" pitchFamily="34" charset="0"/>
                <a:cs typeface="Times New Roman" panose="02020603050405020304" pitchFamily="18" charset="0"/>
              </a:rPr>
              <a:t>Blogs and podcasts: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err="1">
                <a:latin typeface="Calibri" panose="020F0502020204030204" pitchFamily="34" charset="0"/>
                <a:ea typeface="Calibri" panose="020F0502020204030204" pitchFamily="34" charset="0"/>
                <a:cs typeface="Times New Roman" panose="02020603050405020304" pitchFamily="18" charset="0"/>
              </a:rPr>
              <a:t>PolicyViz</a:t>
            </a:r>
            <a:r>
              <a:rPr lang="en-US" sz="2000" dirty="0">
                <a:latin typeface="Calibri" panose="020F0502020204030204" pitchFamily="34" charset="0"/>
                <a:ea typeface="Calibri" panose="020F0502020204030204" pitchFamily="34" charset="0"/>
                <a:cs typeface="Times New Roman" panose="02020603050405020304" pitchFamily="18" charset="0"/>
              </a:rPr>
              <a:t> – </a:t>
            </a:r>
            <a:r>
              <a:rPr lang="en-US" sz="20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https://policyviz.com/</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Storytelling with data - </a:t>
            </a:r>
            <a:r>
              <a:rPr lang="en-US" sz="20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http://www.storytellingwithdata.com/</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Depict Data Studio - </a:t>
            </a:r>
            <a:r>
              <a:rPr lang="en-US" sz="20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https://depictdatastudio.com/</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Evergreen Data - </a:t>
            </a:r>
            <a:r>
              <a:rPr lang="en-US" sz="20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https://stephanieevergreen.com/</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Visualizing Data - </a:t>
            </a:r>
            <a:r>
              <a:rPr lang="en-US" sz="20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7"/>
              </a:rPr>
              <a:t>https://www.visualisingdata.com/</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000" dirty="0" err="1">
                <a:latin typeface="Calibri" panose="020F0502020204030204" pitchFamily="34" charset="0"/>
                <a:ea typeface="Calibri" panose="020F0502020204030204" pitchFamily="34" charset="0"/>
                <a:cs typeface="Times New Roman" panose="02020603050405020304" pitchFamily="18" charset="0"/>
              </a:rPr>
              <a:t>EagerEyes</a:t>
            </a:r>
            <a:r>
              <a:rPr lang="en-US" sz="2000" dirty="0">
                <a:latin typeface="Calibri" panose="020F0502020204030204" pitchFamily="34" charset="0"/>
                <a:ea typeface="Calibri" panose="020F0502020204030204" pitchFamily="34" charset="0"/>
                <a:cs typeface="Times New Roman" panose="02020603050405020304" pitchFamily="18" charset="0"/>
              </a:rPr>
              <a:t> - </a:t>
            </a:r>
            <a:r>
              <a:rPr lang="en-US" sz="20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8"/>
              </a:rPr>
              <a:t>https://eagereyes.org/</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Flowing Data - </a:t>
            </a:r>
            <a:r>
              <a:rPr lang="en-US" sz="20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9"/>
              </a:rPr>
              <a:t>https://flowingdata.com/</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Tableau Zen Masters - </a:t>
            </a: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https://www.flerlagetwins.com/</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Online publications: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Nightingale: </a:t>
            </a:r>
            <a:r>
              <a:rPr lang="en-US" sz="20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1"/>
              </a:rPr>
              <a:t>https://nightingaledvs.com/</a:t>
            </a: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The Pudding: </a:t>
            </a:r>
            <a:r>
              <a:rPr lang="en-US" sz="20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2"/>
              </a:rPr>
              <a:t>https://pudding.cool/</a:t>
            </a: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1400" dirty="0" err="1">
              <a:solidFill>
                <a:schemeClr val="tx2"/>
              </a:solidFill>
              <a:latin typeface="+mj-lt"/>
            </a:endParaRPr>
          </a:p>
        </p:txBody>
      </p:sp>
    </p:spTree>
    <p:extLst>
      <p:ext uri="{BB962C8B-B14F-4D97-AF65-F5344CB8AC3E}">
        <p14:creationId xmlns:p14="http://schemas.microsoft.com/office/powerpoint/2010/main" val="3582368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731"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cap="all" baseline="0">
                <a:solidFill>
                  <a:schemeClr val="bg1"/>
                </a:solidFill>
                <a:latin typeface="Arial Narrow" panose="020B0606020202030204" pitchFamily="34" charset="0"/>
                <a:ea typeface="+mj-ea"/>
                <a:cs typeface="+mj-cs"/>
              </a:defRPr>
            </a:lvl1pPr>
          </a:lstStyle>
          <a:p>
            <a:r>
              <a:rPr lang="en-US" dirty="0">
                <a:solidFill>
                  <a:srgbClr val="6C6F70"/>
                </a:solidFill>
              </a:rPr>
              <a:t>Resources for Data visualization </a:t>
            </a:r>
          </a:p>
        </p:txBody>
      </p:sp>
      <p:sp>
        <p:nvSpPr>
          <p:cNvPr id="2" name="TextBox 1"/>
          <p:cNvSpPr txBox="1"/>
          <p:nvPr/>
        </p:nvSpPr>
        <p:spPr>
          <a:xfrm>
            <a:off x="379476" y="1170432"/>
            <a:ext cx="8461248" cy="5155257"/>
          </a:xfrm>
          <a:prstGeom prst="rect">
            <a:avLst/>
          </a:prstGeom>
          <a:noFill/>
        </p:spPr>
        <p:txBody>
          <a:bodyPr wrap="square" lIns="0" tIns="0" rIns="0" bIns="0" rtlCol="0">
            <a:spAutoFit/>
          </a:bodyPr>
          <a:lstStyle/>
          <a:p>
            <a:r>
              <a:rPr lang="en-US" sz="1200" b="1" dirty="0"/>
              <a:t>Books: </a:t>
            </a:r>
            <a:endParaRPr lang="en-US" sz="1200" dirty="0"/>
          </a:p>
          <a:p>
            <a:r>
              <a:rPr lang="en-US" sz="1200" dirty="0" err="1"/>
              <a:t>Berinato</a:t>
            </a:r>
            <a:r>
              <a:rPr lang="en-US" sz="1200" dirty="0"/>
              <a:t>, S. (2016). </a:t>
            </a:r>
            <a:r>
              <a:rPr lang="en-US" sz="1200" i="1" dirty="0"/>
              <a:t>Good charts: The HBR guide to making smarter, more persuasive data visualizations</a:t>
            </a:r>
            <a:r>
              <a:rPr lang="en-US" sz="1200" dirty="0"/>
              <a:t>. Harvard Business Review Press.</a:t>
            </a:r>
          </a:p>
          <a:p>
            <a:r>
              <a:rPr lang="en-US" sz="1200" dirty="0"/>
              <a:t> </a:t>
            </a:r>
          </a:p>
          <a:p>
            <a:r>
              <a:rPr lang="en-US" sz="1200" dirty="0"/>
              <a:t>Cairo, A. (2012). </a:t>
            </a:r>
            <a:r>
              <a:rPr lang="en-US" sz="1200" i="1" dirty="0"/>
              <a:t>The Functional Art: An introduction to information graphics and visualization</a:t>
            </a:r>
            <a:r>
              <a:rPr lang="en-US" sz="1200" dirty="0"/>
              <a:t>. New Riders.</a:t>
            </a:r>
          </a:p>
          <a:p>
            <a:r>
              <a:rPr lang="en-US" sz="1200" dirty="0"/>
              <a:t> </a:t>
            </a:r>
          </a:p>
          <a:p>
            <a:r>
              <a:rPr lang="en-US" sz="1200" dirty="0"/>
              <a:t>Cairo, A. (2016). </a:t>
            </a:r>
            <a:r>
              <a:rPr lang="en-US" sz="1200" i="1" dirty="0"/>
              <a:t>The truthful art: Data, charts, and maps for communication</a:t>
            </a:r>
            <a:r>
              <a:rPr lang="en-US" sz="1200" dirty="0"/>
              <a:t>. New Riders.</a:t>
            </a:r>
          </a:p>
          <a:p>
            <a:r>
              <a:rPr lang="en-US" sz="1200" dirty="0"/>
              <a:t> </a:t>
            </a:r>
          </a:p>
          <a:p>
            <a:r>
              <a:rPr lang="en-US" sz="1200" dirty="0"/>
              <a:t>Camões, J. (2016). </a:t>
            </a:r>
            <a:r>
              <a:rPr lang="en-US" sz="1200" i="1" dirty="0"/>
              <a:t>Data at work: Best practices for creating effective charts and information graphics in Microsoft Excel</a:t>
            </a:r>
            <a:r>
              <a:rPr lang="en-US" sz="1200" dirty="0"/>
              <a:t>. New Riders.</a:t>
            </a:r>
          </a:p>
          <a:p>
            <a:r>
              <a:rPr lang="en-US" sz="1200" dirty="0"/>
              <a:t> </a:t>
            </a:r>
          </a:p>
          <a:p>
            <a:r>
              <a:rPr lang="en-US" sz="1200" dirty="0"/>
              <a:t>Evergreen, S. D. (2019). </a:t>
            </a:r>
            <a:r>
              <a:rPr lang="en-US" sz="1200" i="1" dirty="0"/>
              <a:t>Effective data visualization: The right chart for the right data</a:t>
            </a:r>
            <a:r>
              <a:rPr lang="en-US" sz="1200" dirty="0"/>
              <a:t>. Sage Publications.</a:t>
            </a:r>
          </a:p>
          <a:p>
            <a:r>
              <a:rPr lang="en-US" sz="1200" dirty="0"/>
              <a:t> </a:t>
            </a:r>
          </a:p>
          <a:p>
            <a:r>
              <a:rPr lang="en-US" sz="1200" dirty="0"/>
              <a:t>Few, S. (2009). </a:t>
            </a:r>
            <a:r>
              <a:rPr lang="en-US" sz="1200" i="1" dirty="0"/>
              <a:t>Now you see it: simple visualization techniques for quantitative analysis</a:t>
            </a:r>
            <a:r>
              <a:rPr lang="en-US" sz="1200" dirty="0"/>
              <a:t>. Analytics Press.</a:t>
            </a:r>
          </a:p>
          <a:p>
            <a:r>
              <a:rPr lang="en-US" sz="1200" dirty="0"/>
              <a:t> </a:t>
            </a:r>
          </a:p>
          <a:p>
            <a:r>
              <a:rPr lang="en-US" sz="1200" dirty="0"/>
              <a:t>Kirk, A. (2016). </a:t>
            </a:r>
            <a:r>
              <a:rPr lang="en-US" sz="1200" i="1" dirty="0"/>
              <a:t>Data </a:t>
            </a:r>
            <a:r>
              <a:rPr lang="en-US" sz="1200" i="1" dirty="0" err="1"/>
              <a:t>visualisation</a:t>
            </a:r>
            <a:r>
              <a:rPr lang="en-US" sz="1200" i="1" dirty="0"/>
              <a:t>: A handbook for data driven design</a:t>
            </a:r>
            <a:r>
              <a:rPr lang="en-US" sz="1200" dirty="0"/>
              <a:t>. Sage.</a:t>
            </a:r>
          </a:p>
          <a:p>
            <a:r>
              <a:rPr lang="en-US" sz="1200" dirty="0"/>
              <a:t> </a:t>
            </a:r>
          </a:p>
          <a:p>
            <a:r>
              <a:rPr lang="en-US" sz="1200" dirty="0" err="1"/>
              <a:t>Knaflic</a:t>
            </a:r>
            <a:r>
              <a:rPr lang="en-US" sz="1200" dirty="0"/>
              <a:t>, C. N. (2015). </a:t>
            </a:r>
            <a:r>
              <a:rPr lang="en-US" sz="1200" i="1" dirty="0"/>
              <a:t>Storytelling with data: A data visualization guide for business professionals</a:t>
            </a:r>
            <a:r>
              <a:rPr lang="en-US" sz="1200" dirty="0"/>
              <a:t>. John Wiley &amp; Sons.</a:t>
            </a:r>
          </a:p>
          <a:p>
            <a:r>
              <a:rPr lang="en-US" sz="1200" dirty="0"/>
              <a:t> </a:t>
            </a:r>
          </a:p>
          <a:p>
            <a:r>
              <a:rPr lang="en-US" sz="1200" dirty="0" err="1"/>
              <a:t>Schwabish</a:t>
            </a:r>
            <a:r>
              <a:rPr lang="en-US" sz="1200" dirty="0"/>
              <a:t>, J. (2020). </a:t>
            </a:r>
            <a:r>
              <a:rPr lang="en-US" sz="1200" i="1" dirty="0"/>
              <a:t>Better data visualizations: A guide for scholars, researchers, and wonks. </a:t>
            </a:r>
            <a:r>
              <a:rPr lang="en-US" sz="1200" dirty="0"/>
              <a:t>Columbia University Press.</a:t>
            </a:r>
          </a:p>
          <a:p>
            <a:r>
              <a:rPr lang="en-US" sz="1200" dirty="0"/>
              <a:t> </a:t>
            </a:r>
          </a:p>
          <a:p>
            <a:r>
              <a:rPr lang="en-US" sz="1200" dirty="0" err="1"/>
              <a:t>Schwabish</a:t>
            </a:r>
            <a:r>
              <a:rPr lang="en-US" sz="1200" dirty="0"/>
              <a:t>, J. (2016). </a:t>
            </a:r>
            <a:r>
              <a:rPr lang="en-US" sz="1200" i="1" dirty="0"/>
              <a:t>Better presentations: A guide for scholars, researchers, and wonks</a:t>
            </a:r>
            <a:r>
              <a:rPr lang="en-US" sz="1200" dirty="0"/>
              <a:t>. Columbia University Press.</a:t>
            </a:r>
          </a:p>
          <a:p>
            <a:r>
              <a:rPr lang="en-US" sz="1200" dirty="0"/>
              <a:t> </a:t>
            </a:r>
          </a:p>
          <a:p>
            <a:r>
              <a:rPr lang="en-US" sz="1200" dirty="0" err="1"/>
              <a:t>Tufte</a:t>
            </a:r>
            <a:r>
              <a:rPr lang="en-US" sz="1200" dirty="0"/>
              <a:t>, E. R. (2001). </a:t>
            </a:r>
            <a:r>
              <a:rPr lang="en-US" sz="1200" i="1" dirty="0"/>
              <a:t>The visual display of quantitative information</a:t>
            </a:r>
            <a:r>
              <a:rPr lang="en-US" sz="1200" dirty="0"/>
              <a:t> (Vol. 2). Cheshire, CT: Graphics press.</a:t>
            </a:r>
          </a:p>
          <a:p>
            <a:r>
              <a:rPr lang="en-US" sz="1200" dirty="0"/>
              <a:t> </a:t>
            </a:r>
          </a:p>
          <a:p>
            <a:r>
              <a:rPr lang="en-US" sz="1200" dirty="0" err="1"/>
              <a:t>Yau</a:t>
            </a:r>
            <a:r>
              <a:rPr lang="en-US" sz="1200" dirty="0"/>
              <a:t>, N. (2011). </a:t>
            </a:r>
            <a:r>
              <a:rPr lang="en-US" sz="1200" i="1" dirty="0"/>
              <a:t>Visualize this: the </a:t>
            </a:r>
            <a:r>
              <a:rPr lang="en-US" sz="1200" i="1" dirty="0" err="1"/>
              <a:t>FlowingData</a:t>
            </a:r>
            <a:r>
              <a:rPr lang="en-US" sz="1200" i="1" dirty="0"/>
              <a:t> guide to design, visualization, and statistics</a:t>
            </a:r>
            <a:r>
              <a:rPr lang="en-US" sz="1200" dirty="0"/>
              <a:t>. John Wiley &amp; Sons.</a:t>
            </a:r>
          </a:p>
          <a:p>
            <a:endParaRPr lang="en-US" sz="1050" dirty="0" err="1">
              <a:solidFill>
                <a:schemeClr val="tx2"/>
              </a:solidFill>
              <a:latin typeface="+mj-lt"/>
            </a:endParaRPr>
          </a:p>
        </p:txBody>
      </p:sp>
    </p:spTree>
    <p:extLst>
      <p:ext uri="{BB962C8B-B14F-4D97-AF65-F5344CB8AC3E}">
        <p14:creationId xmlns:p14="http://schemas.microsoft.com/office/powerpoint/2010/main" val="2105099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kern="100" cap="none" spc="-200" dirty="0">
                <a:solidFill>
                  <a:srgbClr val="782F40"/>
                </a:solidFill>
                <a:latin typeface="Georgia"/>
              </a:rPr>
              <a:t>Questions?</a:t>
            </a:r>
            <a:endParaRPr lang="en-US" b="1" dirty="0">
              <a:solidFill>
                <a:schemeClr val="accent1"/>
              </a:solidFill>
            </a:endParaRPr>
          </a:p>
        </p:txBody>
      </p:sp>
      <p:sp>
        <p:nvSpPr>
          <p:cNvPr id="3" name="Text Placeholder 2"/>
          <p:cNvSpPr>
            <a:spLocks noGrp="1"/>
          </p:cNvSpPr>
          <p:nvPr>
            <p:ph type="body" sz="quarter" idx="14"/>
          </p:nvPr>
        </p:nvSpPr>
        <p:spPr/>
        <p:txBody>
          <a:bodyPr/>
          <a:lstStyle/>
          <a:p>
            <a:r>
              <a:rPr lang="en-US" sz="3200" i="0" dirty="0"/>
              <a:t>Christine Mokher, Ph.D. </a:t>
            </a:r>
            <a:endParaRPr lang="en-US" sz="3200" i="0" dirty="0">
              <a:hlinkClick r:id="rId2"/>
            </a:endParaRPr>
          </a:p>
          <a:p>
            <a:r>
              <a:rPr lang="en-US" sz="3200" dirty="0">
                <a:hlinkClick r:id="rId2"/>
              </a:rPr>
              <a:t>cmokher@fsu.edu</a:t>
            </a:r>
            <a:endParaRPr lang="en-US" sz="3200" dirty="0"/>
          </a:p>
          <a:p>
            <a:endParaRPr lang="en-US" dirty="0"/>
          </a:p>
        </p:txBody>
      </p:sp>
    </p:spTree>
    <p:extLst>
      <p:ext uri="{BB962C8B-B14F-4D97-AF65-F5344CB8AC3E}">
        <p14:creationId xmlns:p14="http://schemas.microsoft.com/office/powerpoint/2010/main" val="79788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37583C6-227F-4B50-9C20-54359B83D9C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7" t="25041" r="4097" b="27024"/>
          <a:stretch/>
        </p:blipFill>
        <p:spPr bwMode="auto">
          <a:xfrm rot="21540000">
            <a:off x="156118" y="1819880"/>
            <a:ext cx="8644425" cy="32873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3CA6609-3197-4DE7-B15C-6F43BAE3C488}"/>
              </a:ext>
            </a:extLst>
          </p:cNvPr>
          <p:cNvSpPr txBox="1"/>
          <p:nvPr/>
        </p:nvSpPr>
        <p:spPr>
          <a:xfrm>
            <a:off x="372382" y="6498931"/>
            <a:ext cx="5948130" cy="169277"/>
          </a:xfrm>
          <a:prstGeom prst="rect">
            <a:avLst/>
          </a:prstGeom>
          <a:noFill/>
        </p:spPr>
        <p:txBody>
          <a:bodyPr wrap="square" lIns="0" tIns="0" rIns="0" bIns="0" rtlCol="0">
            <a:spAutoFit/>
          </a:bodyPr>
          <a:lstStyle/>
          <a:p>
            <a:r>
              <a:rPr lang="en-US" sz="1100" dirty="0">
                <a:solidFill>
                  <a:schemeClr val="tx2"/>
                </a:solidFill>
                <a:latin typeface="+mj-lt"/>
              </a:rPr>
              <a:t>Kirk, A. (2016). </a:t>
            </a:r>
            <a:r>
              <a:rPr lang="en-US" sz="1100" i="1" dirty="0">
                <a:solidFill>
                  <a:schemeClr val="tx2"/>
                </a:solidFill>
                <a:latin typeface="+mj-lt"/>
              </a:rPr>
              <a:t>Data </a:t>
            </a:r>
            <a:r>
              <a:rPr lang="en-US" sz="1100" i="1" dirty="0" err="1">
                <a:solidFill>
                  <a:schemeClr val="tx2"/>
                </a:solidFill>
                <a:latin typeface="+mj-lt"/>
              </a:rPr>
              <a:t>visualisation</a:t>
            </a:r>
            <a:r>
              <a:rPr lang="en-US" sz="1100" i="1" dirty="0">
                <a:solidFill>
                  <a:schemeClr val="tx2"/>
                </a:solidFill>
                <a:latin typeface="+mj-lt"/>
              </a:rPr>
              <a:t>: A handbook for data driven design</a:t>
            </a:r>
            <a:r>
              <a:rPr lang="en-US" sz="1100" dirty="0">
                <a:solidFill>
                  <a:schemeClr val="tx2"/>
                </a:solidFill>
                <a:latin typeface="+mj-lt"/>
              </a:rPr>
              <a:t>. Sage.</a:t>
            </a:r>
          </a:p>
        </p:txBody>
      </p:sp>
      <p:sp>
        <p:nvSpPr>
          <p:cNvPr id="13" name="Title 1">
            <a:extLst>
              <a:ext uri="{FF2B5EF4-FFF2-40B4-BE49-F238E27FC236}">
                <a16:creationId xmlns:a16="http://schemas.microsoft.com/office/drawing/2014/main" id="{FC300EFD-178F-4826-A4AC-D8932E4FE107}"/>
              </a:ext>
            </a:extLst>
          </p:cNvPr>
          <p:cNvSpPr>
            <a:spLocks noGrp="1"/>
          </p:cNvSpPr>
          <p:nvPr>
            <p:ph type="title"/>
          </p:nvPr>
        </p:nvSpPr>
        <p:spPr>
          <a:xfrm>
            <a:off x="457731" y="457200"/>
            <a:ext cx="8226689" cy="524998"/>
          </a:xfrm>
        </p:spPr>
        <p:txBody>
          <a:bodyPr/>
          <a:lstStyle/>
          <a:p>
            <a:r>
              <a:rPr lang="en-US" dirty="0">
                <a:solidFill>
                  <a:schemeClr val="accent4"/>
                </a:solidFill>
              </a:rPr>
              <a:t>Why is data visualization important?</a:t>
            </a:r>
          </a:p>
        </p:txBody>
      </p:sp>
    </p:spTree>
    <p:extLst>
      <p:ext uri="{BB962C8B-B14F-4D97-AF65-F5344CB8AC3E}">
        <p14:creationId xmlns:p14="http://schemas.microsoft.com/office/powerpoint/2010/main" val="2115012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188B81A0-F204-49A9-AD63-E63A098FA3E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271" t="56833" b="16005"/>
          <a:stretch/>
        </p:blipFill>
        <p:spPr>
          <a:xfrm>
            <a:off x="410224" y="1702341"/>
            <a:ext cx="8323552" cy="3453318"/>
          </a:xfrm>
        </p:spPr>
      </p:pic>
      <p:sp>
        <p:nvSpPr>
          <p:cNvPr id="3" name="TextBox 2">
            <a:extLst>
              <a:ext uri="{FF2B5EF4-FFF2-40B4-BE49-F238E27FC236}">
                <a16:creationId xmlns:a16="http://schemas.microsoft.com/office/drawing/2014/main" id="{97FDE0B3-5C23-4DD0-A9B1-1D872AE7FB41}"/>
              </a:ext>
            </a:extLst>
          </p:cNvPr>
          <p:cNvSpPr txBox="1"/>
          <p:nvPr/>
        </p:nvSpPr>
        <p:spPr>
          <a:xfrm>
            <a:off x="287633" y="6512312"/>
            <a:ext cx="7781390" cy="169277"/>
          </a:xfrm>
          <a:prstGeom prst="rect">
            <a:avLst/>
          </a:prstGeom>
          <a:noFill/>
        </p:spPr>
        <p:txBody>
          <a:bodyPr wrap="square" lIns="0" tIns="0" rIns="0" bIns="0" rtlCol="0">
            <a:spAutoFit/>
          </a:bodyPr>
          <a:lstStyle/>
          <a:p>
            <a:r>
              <a:rPr lang="en-US" sz="1100" dirty="0" err="1">
                <a:solidFill>
                  <a:schemeClr val="tx2"/>
                </a:solidFill>
                <a:latin typeface="+mj-lt"/>
              </a:rPr>
              <a:t>Knaflic</a:t>
            </a:r>
            <a:r>
              <a:rPr lang="en-US" sz="1100" dirty="0">
                <a:solidFill>
                  <a:schemeClr val="tx2"/>
                </a:solidFill>
                <a:latin typeface="+mj-lt"/>
              </a:rPr>
              <a:t>, C. N. (2015). </a:t>
            </a:r>
            <a:r>
              <a:rPr lang="en-US" sz="1100" i="1" dirty="0">
                <a:solidFill>
                  <a:schemeClr val="tx2"/>
                </a:solidFill>
                <a:latin typeface="+mj-lt"/>
              </a:rPr>
              <a:t>Storytelling with data: A data visualization guide for business professionals. </a:t>
            </a:r>
            <a:r>
              <a:rPr lang="en-US" sz="1100" dirty="0">
                <a:solidFill>
                  <a:schemeClr val="tx2"/>
                </a:solidFill>
                <a:latin typeface="+mj-lt"/>
              </a:rPr>
              <a:t>John Wiley &amp; Sons.</a:t>
            </a:r>
          </a:p>
        </p:txBody>
      </p:sp>
    </p:spTree>
    <p:extLst>
      <p:ext uri="{BB962C8B-B14F-4D97-AF65-F5344CB8AC3E}">
        <p14:creationId xmlns:p14="http://schemas.microsoft.com/office/powerpoint/2010/main" val="3896439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3CA6609-3197-4DE7-B15C-6F43BAE3C488}"/>
              </a:ext>
            </a:extLst>
          </p:cNvPr>
          <p:cNvSpPr txBox="1"/>
          <p:nvPr/>
        </p:nvSpPr>
        <p:spPr>
          <a:xfrm>
            <a:off x="372382" y="6498931"/>
            <a:ext cx="5948130" cy="169277"/>
          </a:xfrm>
          <a:prstGeom prst="rect">
            <a:avLst/>
          </a:prstGeom>
          <a:noFill/>
        </p:spPr>
        <p:txBody>
          <a:bodyPr wrap="square" lIns="0" tIns="0" rIns="0" bIns="0" rtlCol="0">
            <a:spAutoFit/>
          </a:bodyPr>
          <a:lstStyle/>
          <a:p>
            <a:r>
              <a:rPr lang="en-US" sz="1100" dirty="0">
                <a:solidFill>
                  <a:schemeClr val="tx2"/>
                </a:solidFill>
                <a:latin typeface="+mj-lt"/>
                <a:hlinkClick r:id="rId2"/>
              </a:rPr>
              <a:t>https://policyviz.com/books/better-presentations/data-viz-resources/data-viz-tools/</a:t>
            </a:r>
            <a:r>
              <a:rPr lang="en-US" sz="1100" dirty="0">
                <a:solidFill>
                  <a:schemeClr val="tx2"/>
                </a:solidFill>
                <a:latin typeface="+mj-lt"/>
              </a:rPr>
              <a:t> </a:t>
            </a:r>
          </a:p>
        </p:txBody>
      </p:sp>
      <p:sp>
        <p:nvSpPr>
          <p:cNvPr id="13" name="Title 1">
            <a:extLst>
              <a:ext uri="{FF2B5EF4-FFF2-40B4-BE49-F238E27FC236}">
                <a16:creationId xmlns:a16="http://schemas.microsoft.com/office/drawing/2014/main" id="{FC300EFD-178F-4826-A4AC-D8932E4FE107}"/>
              </a:ext>
            </a:extLst>
          </p:cNvPr>
          <p:cNvSpPr>
            <a:spLocks noGrp="1"/>
          </p:cNvSpPr>
          <p:nvPr>
            <p:ph type="title"/>
          </p:nvPr>
        </p:nvSpPr>
        <p:spPr>
          <a:xfrm>
            <a:off x="457731" y="457200"/>
            <a:ext cx="8226689" cy="524998"/>
          </a:xfrm>
        </p:spPr>
        <p:txBody>
          <a:bodyPr/>
          <a:lstStyle/>
          <a:p>
            <a:r>
              <a:rPr lang="en-US" dirty="0">
                <a:solidFill>
                  <a:schemeClr val="accent4"/>
                </a:solidFill>
              </a:rPr>
              <a:t>What types of tools are used to create visualizations?</a:t>
            </a:r>
          </a:p>
        </p:txBody>
      </p:sp>
      <p:pic>
        <p:nvPicPr>
          <p:cNvPr id="9" name="Picture 8">
            <a:extLst>
              <a:ext uri="{FF2B5EF4-FFF2-40B4-BE49-F238E27FC236}">
                <a16:creationId xmlns:a16="http://schemas.microsoft.com/office/drawing/2014/main" id="{FF8A4208-DC87-48FC-921D-C3C985FC879B}"/>
              </a:ext>
            </a:extLst>
          </p:cNvPr>
          <p:cNvPicPr>
            <a:picLocks noChangeAspect="1"/>
          </p:cNvPicPr>
          <p:nvPr/>
        </p:nvPicPr>
        <p:blipFill rotWithShape="1">
          <a:blip r:embed="rId3"/>
          <a:srcRect l="48098" t="14712" r="30878" b="7326"/>
          <a:stretch/>
        </p:blipFill>
        <p:spPr>
          <a:xfrm>
            <a:off x="372382" y="1012537"/>
            <a:ext cx="2739006" cy="4728117"/>
          </a:xfrm>
          <a:prstGeom prst="rect">
            <a:avLst/>
          </a:prstGeom>
        </p:spPr>
      </p:pic>
      <p:pic>
        <p:nvPicPr>
          <p:cNvPr id="12" name="Picture 11">
            <a:extLst>
              <a:ext uri="{FF2B5EF4-FFF2-40B4-BE49-F238E27FC236}">
                <a16:creationId xmlns:a16="http://schemas.microsoft.com/office/drawing/2014/main" id="{238046FE-4DB4-4A60-98A4-2A619BA589E0}"/>
              </a:ext>
            </a:extLst>
          </p:cNvPr>
          <p:cNvPicPr>
            <a:picLocks noChangeAspect="1"/>
          </p:cNvPicPr>
          <p:nvPr/>
        </p:nvPicPr>
        <p:blipFill rotWithShape="1">
          <a:blip r:embed="rId4"/>
          <a:srcRect l="48195" t="22626" r="31220" b="4076"/>
          <a:stretch/>
        </p:blipFill>
        <p:spPr>
          <a:xfrm>
            <a:off x="3199476" y="1012537"/>
            <a:ext cx="2638347" cy="4373296"/>
          </a:xfrm>
          <a:prstGeom prst="rect">
            <a:avLst/>
          </a:prstGeom>
        </p:spPr>
      </p:pic>
      <p:pic>
        <p:nvPicPr>
          <p:cNvPr id="15" name="Picture 14">
            <a:extLst>
              <a:ext uri="{FF2B5EF4-FFF2-40B4-BE49-F238E27FC236}">
                <a16:creationId xmlns:a16="http://schemas.microsoft.com/office/drawing/2014/main" id="{A7E4A719-547F-40ED-AD52-DDF74CF04E03}"/>
              </a:ext>
            </a:extLst>
          </p:cNvPr>
          <p:cNvPicPr>
            <a:picLocks noChangeAspect="1"/>
          </p:cNvPicPr>
          <p:nvPr/>
        </p:nvPicPr>
        <p:blipFill rotWithShape="1">
          <a:blip r:embed="rId4"/>
          <a:srcRect l="48195" t="9684" r="31220" b="80674"/>
          <a:stretch/>
        </p:blipFill>
        <p:spPr>
          <a:xfrm>
            <a:off x="368188" y="5787954"/>
            <a:ext cx="2743200" cy="598143"/>
          </a:xfrm>
          <a:prstGeom prst="rect">
            <a:avLst/>
          </a:prstGeom>
        </p:spPr>
      </p:pic>
      <p:pic>
        <p:nvPicPr>
          <p:cNvPr id="18" name="Picture 17">
            <a:extLst>
              <a:ext uri="{FF2B5EF4-FFF2-40B4-BE49-F238E27FC236}">
                <a16:creationId xmlns:a16="http://schemas.microsoft.com/office/drawing/2014/main" id="{5949B262-E445-4940-9B02-5F2FEEC24E83}"/>
              </a:ext>
            </a:extLst>
          </p:cNvPr>
          <p:cNvPicPr>
            <a:picLocks noChangeAspect="1"/>
          </p:cNvPicPr>
          <p:nvPr/>
        </p:nvPicPr>
        <p:blipFill rotWithShape="1">
          <a:blip r:embed="rId5"/>
          <a:srcRect l="48536" t="8950" r="31415" b="81025"/>
          <a:stretch/>
        </p:blipFill>
        <p:spPr>
          <a:xfrm>
            <a:off x="3166816" y="5488881"/>
            <a:ext cx="2569648" cy="598144"/>
          </a:xfrm>
          <a:prstGeom prst="rect">
            <a:avLst/>
          </a:prstGeom>
        </p:spPr>
      </p:pic>
      <p:pic>
        <p:nvPicPr>
          <p:cNvPr id="19" name="Picture 18">
            <a:extLst>
              <a:ext uri="{FF2B5EF4-FFF2-40B4-BE49-F238E27FC236}">
                <a16:creationId xmlns:a16="http://schemas.microsoft.com/office/drawing/2014/main" id="{384564E2-818B-4E16-AB55-B3CB082A1961}"/>
              </a:ext>
            </a:extLst>
          </p:cNvPr>
          <p:cNvPicPr>
            <a:picLocks noChangeAspect="1"/>
          </p:cNvPicPr>
          <p:nvPr/>
        </p:nvPicPr>
        <p:blipFill rotWithShape="1">
          <a:blip r:embed="rId6"/>
          <a:srcRect l="46781" t="14398" r="31610" b="7535"/>
          <a:stretch/>
        </p:blipFill>
        <p:spPr>
          <a:xfrm>
            <a:off x="5959324" y="1841095"/>
            <a:ext cx="2769591" cy="4657836"/>
          </a:xfrm>
          <a:prstGeom prst="rect">
            <a:avLst/>
          </a:prstGeom>
        </p:spPr>
      </p:pic>
      <p:pic>
        <p:nvPicPr>
          <p:cNvPr id="21" name="Picture 20">
            <a:extLst>
              <a:ext uri="{FF2B5EF4-FFF2-40B4-BE49-F238E27FC236}">
                <a16:creationId xmlns:a16="http://schemas.microsoft.com/office/drawing/2014/main" id="{3CF9F696-CC1C-47C7-ADFB-993208C970C5}"/>
              </a:ext>
            </a:extLst>
          </p:cNvPr>
          <p:cNvPicPr>
            <a:picLocks noChangeAspect="1"/>
          </p:cNvPicPr>
          <p:nvPr/>
        </p:nvPicPr>
        <p:blipFill rotWithShape="1">
          <a:blip r:embed="rId5"/>
          <a:srcRect l="48536" t="16585" r="31415" b="72597"/>
          <a:stretch/>
        </p:blipFill>
        <p:spPr>
          <a:xfrm>
            <a:off x="6059296" y="945737"/>
            <a:ext cx="2569648" cy="645443"/>
          </a:xfrm>
          <a:prstGeom prst="rect">
            <a:avLst/>
          </a:prstGeom>
        </p:spPr>
      </p:pic>
    </p:spTree>
    <p:extLst>
      <p:ext uri="{BB962C8B-B14F-4D97-AF65-F5344CB8AC3E}">
        <p14:creationId xmlns:p14="http://schemas.microsoft.com/office/powerpoint/2010/main" val="71968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C300EFD-178F-4826-A4AC-D8932E4FE107}"/>
              </a:ext>
            </a:extLst>
          </p:cNvPr>
          <p:cNvSpPr>
            <a:spLocks noGrp="1"/>
          </p:cNvSpPr>
          <p:nvPr>
            <p:ph type="title"/>
          </p:nvPr>
        </p:nvSpPr>
        <p:spPr>
          <a:xfrm>
            <a:off x="457731" y="457200"/>
            <a:ext cx="6803943" cy="524998"/>
          </a:xfrm>
        </p:spPr>
        <p:txBody>
          <a:bodyPr/>
          <a:lstStyle/>
          <a:p>
            <a:r>
              <a:rPr lang="en-US" dirty="0">
                <a:solidFill>
                  <a:schemeClr val="accent4"/>
                </a:solidFill>
              </a:rPr>
              <a:t>Why Excel is the best option for most education researchers?</a:t>
            </a:r>
          </a:p>
        </p:txBody>
      </p:sp>
      <p:pic>
        <p:nvPicPr>
          <p:cNvPr id="9" name="Picture 8">
            <a:extLst>
              <a:ext uri="{FF2B5EF4-FFF2-40B4-BE49-F238E27FC236}">
                <a16:creationId xmlns:a16="http://schemas.microsoft.com/office/drawing/2014/main" id="{FF8A4208-DC87-48FC-921D-C3C985FC879B}"/>
              </a:ext>
            </a:extLst>
          </p:cNvPr>
          <p:cNvPicPr>
            <a:picLocks noChangeAspect="1"/>
          </p:cNvPicPr>
          <p:nvPr/>
        </p:nvPicPr>
        <p:blipFill rotWithShape="1">
          <a:blip r:embed="rId3"/>
          <a:srcRect l="48753" t="44205" r="44660" b="45443"/>
          <a:stretch/>
        </p:blipFill>
        <p:spPr>
          <a:xfrm>
            <a:off x="7215370" y="457200"/>
            <a:ext cx="1545028" cy="1130376"/>
          </a:xfrm>
          <a:prstGeom prst="rect">
            <a:avLst/>
          </a:prstGeom>
        </p:spPr>
      </p:pic>
      <p:sp>
        <p:nvSpPr>
          <p:cNvPr id="10" name="Content Placeholder 2">
            <a:extLst>
              <a:ext uri="{FF2B5EF4-FFF2-40B4-BE49-F238E27FC236}">
                <a16:creationId xmlns:a16="http://schemas.microsoft.com/office/drawing/2014/main" id="{C3A7BC06-1C64-4A28-B8C2-9798E173C19F}"/>
              </a:ext>
            </a:extLst>
          </p:cNvPr>
          <p:cNvSpPr>
            <a:spLocks noGrp="1"/>
          </p:cNvSpPr>
          <p:nvPr>
            <p:ph idx="1"/>
          </p:nvPr>
        </p:nvSpPr>
        <p:spPr>
          <a:xfrm>
            <a:off x="628650" y="1529947"/>
            <a:ext cx="7980512" cy="4647016"/>
          </a:xfrm>
        </p:spPr>
        <p:txBody>
          <a:bodyPr/>
          <a:lstStyle/>
          <a:p>
            <a:pPr marL="342900" indent="-342900">
              <a:buFont typeface="Arial" panose="020B0604020202020204" pitchFamily="34" charset="0"/>
              <a:buChar char="•"/>
            </a:pPr>
            <a:r>
              <a:rPr lang="en-US" dirty="0"/>
              <a:t>Easy to learn  </a:t>
            </a:r>
          </a:p>
          <a:p>
            <a:pPr marL="628650" lvl="2" indent="-285750">
              <a:buFont typeface="Arial" panose="020B0604020202020204" pitchFamily="34" charset="0"/>
              <a:buChar char="–"/>
            </a:pPr>
            <a:r>
              <a:rPr lang="en-US" dirty="0"/>
              <a:t>Spend your time learning an analytic program like Stata or NVivo instead</a:t>
            </a:r>
          </a:p>
          <a:p>
            <a:pPr marL="342900" indent="-342900">
              <a:buFont typeface="Arial" panose="020B0604020202020204" pitchFamily="34" charset="0"/>
              <a:buChar char="•"/>
            </a:pPr>
            <a:r>
              <a:rPr lang="en-US" dirty="0"/>
              <a:t>Almost organizations have it </a:t>
            </a:r>
          </a:p>
          <a:p>
            <a:pPr marL="628650" lvl="2" indent="-285750">
              <a:buFont typeface="Arial" panose="020B0604020202020204" pitchFamily="34" charset="0"/>
              <a:buChar char="–"/>
            </a:pPr>
            <a:r>
              <a:rPr lang="en-US" dirty="0"/>
              <a:t>Avoid expensive licenses and monthly fees </a:t>
            </a:r>
          </a:p>
          <a:p>
            <a:pPr marL="342900" indent="-342900">
              <a:buFont typeface="Arial" panose="020B0604020202020204" pitchFamily="34" charset="0"/>
              <a:buChar char="•"/>
            </a:pPr>
            <a:r>
              <a:rPr lang="en-US" dirty="0"/>
              <a:t>Better for collaborative work </a:t>
            </a:r>
          </a:p>
          <a:p>
            <a:pPr marL="628650" lvl="2" indent="-285750">
              <a:buFont typeface="Arial" panose="020B0604020202020204" pitchFamily="34" charset="0"/>
              <a:buChar char="–"/>
            </a:pPr>
            <a:r>
              <a:rPr lang="en-US" dirty="0"/>
              <a:t>Others can easily modify your visualizations </a:t>
            </a:r>
          </a:p>
        </p:txBody>
      </p:sp>
    </p:spTree>
    <p:extLst>
      <p:ext uri="{BB962C8B-B14F-4D97-AF65-F5344CB8AC3E}">
        <p14:creationId xmlns:p14="http://schemas.microsoft.com/office/powerpoint/2010/main" val="9676183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JPGQUALITY" val="95"/>
  <p:tag name="BASENAME" val=""/>
  <p:tag name="SAVETOFOLDER" val="C:\Users\Dan\Desktop\poop\"/>
  <p:tag name="IMAGEWIDTH" val="960"/>
  <p:tag name="IMAGEHEIGHT" val="720"/>
  <p:tag name="EXPORTRANGE" val="EntirePresentation"/>
  <p:tag name="SIZEBY" val="DPI"/>
  <p:tag name="OUTPUTDPI" val="96"/>
  <p:tag name="EXPORTAS" val="JPG"/>
  <p:tag name="NUMBERFORMAT" val="0000"/>
</p:tagLst>
</file>

<file path=ppt/theme/theme1.xml><?xml version="1.0" encoding="utf-8"?>
<a:theme xmlns:a="http://schemas.openxmlformats.org/drawingml/2006/main" name="Duarte_Slidedocs">
  <a:themeElements>
    <a:clrScheme name="FSU">
      <a:dk1>
        <a:srgbClr val="2D2D2A"/>
      </a:dk1>
      <a:lt1>
        <a:sysClr val="window" lastClr="FFFFFF"/>
      </a:lt1>
      <a:dk2>
        <a:srgbClr val="696969"/>
      </a:dk2>
      <a:lt2>
        <a:srgbClr val="D1D1D1"/>
      </a:lt2>
      <a:accent1>
        <a:srgbClr val="782F40"/>
      </a:accent1>
      <a:accent2>
        <a:srgbClr val="CEB888"/>
      </a:accent2>
      <a:accent3>
        <a:srgbClr val="E4E2D2"/>
      </a:accent3>
      <a:accent4>
        <a:srgbClr val="6C6F70"/>
      </a:accent4>
      <a:accent5>
        <a:srgbClr val="2D2D2A"/>
      </a:accent5>
      <a:accent6>
        <a:srgbClr val="9C6409"/>
      </a:accent6>
      <a:hlink>
        <a:srgbClr val="5F574F"/>
      </a:hlink>
      <a:folHlink>
        <a:srgbClr val="002D62"/>
      </a:folHlink>
    </a:clrScheme>
    <a:fontScheme name="Duarte_SlideDoc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C2E9D3CBAC674EA619368E5888FAFF" ma:contentTypeVersion="13" ma:contentTypeDescription="Create a new document." ma:contentTypeScope="" ma:versionID="40a3236e2d4f8a9989f369bdc3cee145">
  <xsd:schema xmlns:xsd="http://www.w3.org/2001/XMLSchema" xmlns:xs="http://www.w3.org/2001/XMLSchema" xmlns:p="http://schemas.microsoft.com/office/2006/metadata/properties" xmlns:ns3="4e000b92-3ced-4875-8995-bcc02c0654ac" xmlns:ns4="edf2bc7a-514e-4da5-a4e5-98748493518a" targetNamespace="http://schemas.microsoft.com/office/2006/metadata/properties" ma:root="true" ma:fieldsID="84752e666d3d2e63b567c97ab8c1d77d" ns3:_="" ns4:_="">
    <xsd:import namespace="4e000b92-3ced-4875-8995-bcc02c0654ac"/>
    <xsd:import namespace="edf2bc7a-514e-4da5-a4e5-98748493518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000b92-3ced-4875-8995-bcc02c0654a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f2bc7a-514e-4da5-a4e5-98748493518a"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38939A-FEB1-4AE5-B33E-7EEC1E8819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000b92-3ced-4875-8995-bcc02c0654ac"/>
    <ds:schemaRef ds:uri="edf2bc7a-514e-4da5-a4e5-9874849351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4C7E82-EDAD-465A-AAD6-B70E7711E584}">
  <ds:schemaRefs>
    <ds:schemaRef ds:uri="http://purl.org/dc/dcmitype/"/>
    <ds:schemaRef ds:uri="http://schemas.microsoft.com/office/infopath/2007/PartnerControls"/>
    <ds:schemaRef ds:uri="http://purl.org/dc/elements/1.1/"/>
    <ds:schemaRef ds:uri="http://www.w3.org/XML/1998/namespace"/>
    <ds:schemaRef ds:uri="http://schemas.openxmlformats.org/package/2006/metadata/core-properties"/>
    <ds:schemaRef ds:uri="http://schemas.microsoft.com/office/2006/documentManagement/types"/>
    <ds:schemaRef ds:uri="http://purl.org/dc/terms/"/>
    <ds:schemaRef ds:uri="http://schemas.microsoft.com/office/2006/metadata/properties"/>
    <ds:schemaRef ds:uri="edf2bc7a-514e-4da5-a4e5-98748493518a"/>
    <ds:schemaRef ds:uri="4e000b92-3ced-4875-8995-bcc02c0654ac"/>
  </ds:schemaRefs>
</ds:datastoreItem>
</file>

<file path=customXml/itemProps3.xml><?xml version="1.0" encoding="utf-8"?>
<ds:datastoreItem xmlns:ds="http://schemas.openxmlformats.org/officeDocument/2006/customXml" ds:itemID="{E3586B4E-21F5-4D26-80CB-3C5195759F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30094</TotalTime>
  <Words>2649</Words>
  <Application>Microsoft Office PowerPoint</Application>
  <PresentationFormat>On-screen Show (4:3)</PresentationFormat>
  <Paragraphs>342</Paragraphs>
  <Slides>52</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Arial Narrow</vt:lpstr>
      <vt:lpstr>Calibri</vt:lpstr>
      <vt:lpstr>Franklin Gothic Demi Cond</vt:lpstr>
      <vt:lpstr>Georgia</vt:lpstr>
      <vt:lpstr>Symbol</vt:lpstr>
      <vt:lpstr>Duarte_Slidedocs</vt:lpstr>
      <vt:lpstr> Data Visualization for Education Research </vt:lpstr>
      <vt:lpstr>“Raise your hand if your approach to creating a graph goes something like this: You analyze some data, write up the results. Make a graph and drop it into the report, surrounded by text. Label it something benign like ‘Figure 1. Average Earnings, 1990-2020.’ Save it as a PDF. Post it to the world.” </vt:lpstr>
      <vt:lpstr>PowerPoint Presentation</vt:lpstr>
      <vt:lpstr>PowerPoint Presentation</vt:lpstr>
      <vt:lpstr>What is data visualization?</vt:lpstr>
      <vt:lpstr>Why is data visualization important?</vt:lpstr>
      <vt:lpstr>PowerPoint Presentation</vt:lpstr>
      <vt:lpstr>What types of tools are used to create visualizations?</vt:lpstr>
      <vt:lpstr>Why Excel is the best option for most education researchers?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Differentiating indicators of data culture types </vt:lpstr>
      <vt:lpstr>Show the Data</vt:lpstr>
      <vt:lpstr>Differentiating indicators of data culture types </vt:lpstr>
      <vt:lpstr>Reduce the clutter</vt:lpstr>
      <vt:lpstr>Differentiating indicators of data culture types </vt:lpstr>
      <vt:lpstr>Integrate the graphics and the text </vt:lpstr>
      <vt:lpstr>Integrate the graphics and the text </vt:lpstr>
      <vt:lpstr>Integrate the graphics and the text </vt:lpstr>
      <vt:lpstr>Differentiating indicators of data culture types </vt:lpstr>
      <vt:lpstr>Avoid the spaghetti chart</vt:lpstr>
      <vt:lpstr>Differentiating indicators of data culture types </vt:lpstr>
      <vt:lpstr>Avoid the spaghetti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Duarte, Inc. 650-625-8200 info@duarte.com www.duarte.com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www.duarte.com slidedoc</dc:subject>
  <dc:creator>Nancy Duarte</dc:creator>
  <cp:keywords>slidedoc slidedocs Duarte, Inc. Nancy Duarte</cp:keywords>
  <dc:description>How do I make a slidedoc? What is a slidedoc?</dc:description>
  <cp:lastModifiedBy>Alex Moran</cp:lastModifiedBy>
  <cp:revision>195</cp:revision>
  <cp:lastPrinted>2014-02-20T16:35:04Z</cp:lastPrinted>
  <dcterms:created xsi:type="dcterms:W3CDTF">2014-01-14T20:20:43Z</dcterms:created>
  <dcterms:modified xsi:type="dcterms:W3CDTF">2021-10-08T12:48:23Z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24749045</vt:lpwstr>
  </property>
  <property fmtid="{D5CDD505-2E9C-101B-9397-08002B2CF9AE}" pid="3" name="NXPowerLiteSettings">
    <vt:lpwstr>F98007B004F000</vt:lpwstr>
  </property>
  <property fmtid="{D5CDD505-2E9C-101B-9397-08002B2CF9AE}" pid="4" name="NXPowerLiteVersion">
    <vt:lpwstr>D5.0.2</vt:lpwstr>
  </property>
  <property fmtid="{D5CDD505-2E9C-101B-9397-08002B2CF9AE}" pid="5" name="ContentTypeId">
    <vt:lpwstr>0x010100AFC2E9D3CBAC674EA619368E5888FAFF</vt:lpwstr>
  </property>
</Properties>
</file>